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533" r:id="rId2"/>
    <p:sldId id="532" r:id="rId3"/>
    <p:sldId id="491" r:id="rId4"/>
    <p:sldId id="520" r:id="rId5"/>
    <p:sldId id="349" r:id="rId6"/>
    <p:sldId id="351" r:id="rId7"/>
    <p:sldId id="525" r:id="rId8"/>
    <p:sldId id="389" r:id="rId9"/>
    <p:sldId id="397" r:id="rId10"/>
    <p:sldId id="359" r:id="rId11"/>
    <p:sldId id="395" r:id="rId12"/>
    <p:sldId id="360" r:id="rId13"/>
    <p:sldId id="471" r:id="rId14"/>
    <p:sldId id="472" r:id="rId15"/>
    <p:sldId id="405" r:id="rId16"/>
    <p:sldId id="506" r:id="rId17"/>
    <p:sldId id="496" r:id="rId18"/>
    <p:sldId id="497" r:id="rId19"/>
    <p:sldId id="498" r:id="rId20"/>
    <p:sldId id="364" r:id="rId21"/>
    <p:sldId id="527" r:id="rId22"/>
    <p:sldId id="510" r:id="rId23"/>
    <p:sldId id="515" r:id="rId24"/>
    <p:sldId id="521" r:id="rId25"/>
    <p:sldId id="513" r:id="rId26"/>
    <p:sldId id="528" r:id="rId27"/>
    <p:sldId id="365" r:id="rId28"/>
    <p:sldId id="366" r:id="rId29"/>
    <p:sldId id="514" r:id="rId30"/>
    <p:sldId id="406" r:id="rId31"/>
    <p:sldId id="487" r:id="rId32"/>
    <p:sldId id="523" r:id="rId33"/>
    <p:sldId id="524" r:id="rId34"/>
    <p:sldId id="409" r:id="rId35"/>
    <p:sldId id="417" r:id="rId36"/>
    <p:sldId id="408" r:id="rId37"/>
    <p:sldId id="410" r:id="rId38"/>
    <p:sldId id="489" r:id="rId39"/>
    <p:sldId id="398" r:id="rId40"/>
    <p:sldId id="369" r:id="rId41"/>
    <p:sldId id="370" r:id="rId42"/>
    <p:sldId id="399" r:id="rId43"/>
    <p:sldId id="526" r:id="rId44"/>
    <p:sldId id="372" r:id="rId45"/>
    <p:sldId id="400" r:id="rId46"/>
    <p:sldId id="401" r:id="rId47"/>
    <p:sldId id="402" r:id="rId48"/>
    <p:sldId id="376" r:id="rId49"/>
    <p:sldId id="403" r:id="rId50"/>
    <p:sldId id="404" r:id="rId51"/>
    <p:sldId id="388" r:id="rId52"/>
    <p:sldId id="512" r:id="rId53"/>
    <p:sldId id="474" r:id="rId54"/>
    <p:sldId id="53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4E9C-8631-4FD3-95C6-C2F398ECF0C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89E9-8300-4DEE-AF56-1FBCF032C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04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5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038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49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078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379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96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347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22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0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70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91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80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282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6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819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45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E88803-E6F9-4362-9BCD-C2BD6767BD78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7B7E9-C3ED-4C88-A5FE-07A5F603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8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6774" y="647114"/>
            <a:ext cx="10972801" cy="558487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  <a:t>Welcome to all </a:t>
            </a:r>
            <a:b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  <a:t>to </a:t>
            </a:r>
            <a:b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  <a:t>weekly </a:t>
            </a:r>
            <a:r>
              <a:rPr lang="en-US" sz="6000" b="1" dirty="0" err="1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  <a:t>sientific</a:t>
            </a:r>
            <a:r>
              <a:rPr lang="en-US" sz="6000" b="1" dirty="0" smtClean="0">
                <a:solidFill>
                  <a:schemeClr val="tx1"/>
                </a:solidFill>
                <a:latin typeface="Copperplate Gothic Bold" pitchFamily="34" charset="0"/>
                <a:cs typeface="Tunga" pitchFamily="34" charset="0"/>
              </a:rPr>
              <a:t> seminar</a:t>
            </a:r>
            <a:endParaRPr lang="en-US" sz="6000" dirty="0">
              <a:solidFill>
                <a:schemeClr val="tx1"/>
              </a:solidFill>
              <a:latin typeface="Copperplate Gothic Bold" pitchFamily="34" charset="0"/>
              <a:cs typeface="Tung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618978"/>
            <a:ext cx="10972800" cy="18147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Pathogenesis of </a:t>
            </a:r>
            <a:r>
              <a:rPr lang="en-US" b="1" dirty="0" err="1" smtClean="0">
                <a:latin typeface="Copperplate Gothic Bold" pitchFamily="34" charset="0"/>
              </a:rPr>
              <a:t>hyperglycaemia</a:t>
            </a:r>
            <a:r>
              <a:rPr lang="en-US" b="1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/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</a:t>
            </a:r>
            <a:r>
              <a:rPr lang="en-US" b="1" dirty="0" smtClean="0">
                <a:latin typeface="Copperplate Gothic Bold" pitchFamily="34" charset="0"/>
              </a:rPr>
              <a:t>setting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33711"/>
            <a:ext cx="10958733" cy="38404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latin typeface="Copperplate Gothic Bold" pitchFamily="34" charset="0"/>
              </a:rPr>
              <a:t>1.Stress due to </a:t>
            </a:r>
            <a:r>
              <a:rPr lang="en-US" dirty="0" smtClean="0">
                <a:latin typeface="Copperplate Gothic Bold" pitchFamily="34" charset="0"/>
              </a:rPr>
              <a:t>infection.</a:t>
            </a:r>
            <a:endParaRPr lang="en-US" dirty="0" smtClean="0">
              <a:latin typeface="Copperplate Gothic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Copperplate Gothic Bold" pitchFamily="34" charset="0"/>
              </a:rPr>
              <a:t>2.concurrent illness </a:t>
            </a:r>
            <a:r>
              <a:rPr lang="en-US" dirty="0" smtClean="0">
                <a:latin typeface="Copperplate Gothic Bold" pitchFamily="34" charset="0"/>
              </a:rPr>
              <a:t>.</a:t>
            </a:r>
            <a:endParaRPr lang="en-US" dirty="0" smtClean="0">
              <a:latin typeface="Copperplate Gothic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Copperplate Gothic Bold" pitchFamily="34" charset="0"/>
              </a:rPr>
              <a:t>3.surgery.</a:t>
            </a:r>
            <a:endParaRPr lang="en-US" dirty="0" smtClean="0">
              <a:latin typeface="Copperplate Gothic Bold" pitchFamily="34" charset="0"/>
            </a:endParaRPr>
          </a:p>
          <a:p>
            <a:pPr lvl="0"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lvl="0" algn="just">
              <a:buNone/>
            </a:pPr>
            <a:r>
              <a:rPr lang="en-US" dirty="0" smtClean="0">
                <a:latin typeface="Copperplate Gothic Bold" pitchFamily="34" charset="0"/>
              </a:rPr>
              <a:t>Increased </a:t>
            </a:r>
            <a:r>
              <a:rPr lang="en-US" dirty="0" err="1" smtClean="0">
                <a:latin typeface="Copperplate Gothic Bold" pitchFamily="34" charset="0"/>
              </a:rPr>
              <a:t>counterregulatory</a:t>
            </a:r>
            <a:r>
              <a:rPr lang="en-US" dirty="0" smtClean="0">
                <a:latin typeface="Copperplate Gothic Bold" pitchFamily="34" charset="0"/>
              </a:rPr>
              <a:t> hormones (</a:t>
            </a:r>
            <a:r>
              <a:rPr lang="en-US" dirty="0" err="1" smtClean="0">
                <a:latin typeface="Copperplate Gothic Bold" pitchFamily="34" charset="0"/>
              </a:rPr>
              <a:t>cortisol</a:t>
            </a:r>
            <a:r>
              <a:rPr lang="en-US" dirty="0" smtClean="0">
                <a:latin typeface="Copperplate Gothic Bold" pitchFamily="34" charset="0"/>
              </a:rPr>
              <a:t>, growth hormone, </a:t>
            </a:r>
            <a:r>
              <a:rPr lang="en-US" dirty="0" err="1" smtClean="0">
                <a:latin typeface="Copperplate Gothic Bold" pitchFamily="34" charset="0"/>
              </a:rPr>
              <a:t>catecholamines</a:t>
            </a:r>
            <a:r>
              <a:rPr lang="en-US" dirty="0" smtClean="0">
                <a:latin typeface="Copperplate Gothic Bold" pitchFamily="34" charset="0"/>
              </a:rPr>
              <a:t> and </a:t>
            </a:r>
            <a:r>
              <a:rPr lang="en-US" dirty="0" err="1" smtClean="0">
                <a:latin typeface="Copperplate Gothic Bold" pitchFamily="34" charset="0"/>
              </a:rPr>
              <a:t>glucocorticoids</a:t>
            </a:r>
            <a:r>
              <a:rPr lang="en-US" dirty="0" smtClean="0">
                <a:latin typeface="Copperplate Gothic Bold" pitchFamily="34" charset="0"/>
              </a:rPr>
              <a:t>). </a:t>
            </a:r>
          </a:p>
          <a:p>
            <a:pPr lvl="0" algn="just">
              <a:buNone/>
            </a:pPr>
            <a:r>
              <a:rPr lang="en-US" dirty="0" smtClean="0">
                <a:latin typeface="Copperplate Gothic Bold" pitchFamily="34" charset="0"/>
              </a:rPr>
              <a:t>ultimately Leading to Insulin resistance and hyperglycemia.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rcRect b="6146"/>
          <a:stretch>
            <a:fillRect/>
          </a:stretch>
        </p:blipFill>
        <p:spPr bwMode="auto">
          <a:xfrm>
            <a:off x="562709" y="590843"/>
            <a:ext cx="11113476" cy="56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590843"/>
            <a:ext cx="10958731" cy="18287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pperplate Gothic Bold" pitchFamily="34" charset="0"/>
              </a:rPr>
              <a:t>GLUCOSE ABNORMALITIES </a:t>
            </a:r>
            <a:br>
              <a:rPr lang="en-US" sz="4000" b="1" dirty="0" smtClean="0">
                <a:latin typeface="Copperplate Gothic Bold" pitchFamily="34" charset="0"/>
              </a:rPr>
            </a:br>
            <a:r>
              <a:rPr lang="en-US" sz="4000" b="1" dirty="0" smtClean="0">
                <a:latin typeface="Copperplate Gothic Bold" pitchFamily="34" charset="0"/>
              </a:rPr>
              <a:t>in </a:t>
            </a:r>
            <a:br>
              <a:rPr lang="en-US" sz="4000" b="1" dirty="0" smtClean="0">
                <a:latin typeface="Copperplate Gothic Bold" pitchFamily="34" charset="0"/>
              </a:rPr>
            </a:br>
            <a:r>
              <a:rPr lang="en-US" sz="4900" b="1" dirty="0" smtClean="0">
                <a:latin typeface="Copperplate Gothic Bold" pitchFamily="34" charset="0"/>
              </a:rPr>
              <a:t> hospital setting</a:t>
            </a:r>
            <a:endParaRPr lang="en-US" sz="49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19643"/>
            <a:ext cx="10972800" cy="381234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600" b="1" dirty="0" err="1" smtClean="0">
                <a:latin typeface="Copperplate Gothic Bold" pitchFamily="34" charset="0"/>
              </a:rPr>
              <a:t>a.Hyperglycaemia</a:t>
            </a:r>
            <a:r>
              <a:rPr lang="en-US" sz="2600" b="1" dirty="0" smtClean="0">
                <a:latin typeface="Copperplate Gothic Bold" pitchFamily="34" charset="0"/>
              </a:rPr>
              <a:t>:</a:t>
            </a:r>
          </a:p>
          <a:p>
            <a:pPr lvl="1" algn="just"/>
            <a:r>
              <a:rPr lang="en-US" sz="2600" dirty="0" smtClean="0">
                <a:latin typeface="Copperplate Gothic Bold" pitchFamily="34" charset="0"/>
              </a:rPr>
              <a:t>Blood glucose level </a:t>
            </a:r>
            <a:r>
              <a:rPr lang="en-US" sz="2600" b="1" dirty="0" smtClean="0">
                <a:solidFill>
                  <a:srgbClr val="FF0000"/>
                </a:solidFill>
                <a:latin typeface="Copperplate Gothic Bold" pitchFamily="34" charset="0"/>
              </a:rPr>
              <a:t>&gt; </a:t>
            </a:r>
            <a:r>
              <a:rPr lang="en-US" sz="2600" dirty="0" smtClean="0">
                <a:solidFill>
                  <a:srgbClr val="FF0000"/>
                </a:solidFill>
                <a:latin typeface="Copperplate Gothic Bold" pitchFamily="34" charset="0"/>
              </a:rPr>
              <a:t>140 </a:t>
            </a:r>
            <a:r>
              <a:rPr lang="en-US" sz="2600" dirty="0" smtClean="0">
                <a:solidFill>
                  <a:schemeClr val="tx1"/>
                </a:solidFill>
                <a:latin typeface="Copperplate Gothic Bold" pitchFamily="34" charset="0"/>
              </a:rPr>
              <a:t>mg/dl</a:t>
            </a:r>
            <a:r>
              <a:rPr lang="en-US" sz="2600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Copperplate Gothic Bold" pitchFamily="34" charset="0"/>
              </a:rPr>
              <a:t>(&gt;7.8</a:t>
            </a:r>
            <a:r>
              <a:rPr lang="en-US" sz="2600" dirty="0" smtClean="0">
                <a:latin typeface="Copperplate Gothic Bold" pitchFamily="34" charset="0"/>
              </a:rPr>
              <a:t> </a:t>
            </a:r>
            <a:r>
              <a:rPr lang="en-US" sz="2600" dirty="0" err="1" smtClean="0">
                <a:latin typeface="Copperplate Gothic Bold" pitchFamily="34" charset="0"/>
              </a:rPr>
              <a:t>mmol</a:t>
            </a:r>
            <a:r>
              <a:rPr lang="en-US" sz="2600" dirty="0" smtClean="0">
                <a:latin typeface="Copperplate Gothic Bold" pitchFamily="34" charset="0"/>
              </a:rPr>
              <a:t>/L) in hospitalized patients.</a:t>
            </a:r>
          </a:p>
          <a:p>
            <a:pPr lvl="1" algn="just"/>
            <a:r>
              <a:rPr lang="en-US" sz="2600" dirty="0" smtClean="0">
                <a:latin typeface="Copperplate Gothic Bold" pitchFamily="34" charset="0"/>
              </a:rPr>
              <a:t>Hba1c % value </a:t>
            </a:r>
            <a:r>
              <a:rPr lang="en-US" sz="2600" b="1" dirty="0" smtClean="0">
                <a:solidFill>
                  <a:srgbClr val="FF0000"/>
                </a:solidFill>
                <a:latin typeface="Copperplate Gothic Bold" pitchFamily="34" charset="0"/>
              </a:rPr>
              <a:t>&gt;6.5 or more.</a:t>
            </a:r>
          </a:p>
          <a:p>
            <a:pPr lvl="1" algn="just"/>
            <a:endParaRPr lang="en-US" sz="2600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sz="2600" b="1" dirty="0" err="1" smtClean="0">
                <a:latin typeface="Copperplate Gothic Bold" pitchFamily="34" charset="0"/>
              </a:rPr>
              <a:t>b.Hypoglycaemia</a:t>
            </a:r>
            <a:r>
              <a:rPr lang="en-US" sz="2600" b="1" dirty="0" smtClean="0">
                <a:latin typeface="Copperplate Gothic Bold" pitchFamily="34" charset="0"/>
              </a:rPr>
              <a:t>:</a:t>
            </a:r>
          </a:p>
          <a:p>
            <a:pPr algn="just">
              <a:buNone/>
            </a:pPr>
            <a:r>
              <a:rPr lang="en-US" sz="2600" b="1" dirty="0" smtClean="0">
                <a:latin typeface="Copperplate Gothic Bold" pitchFamily="34" charset="0"/>
              </a:rPr>
              <a:t>when blood glucose value </a:t>
            </a:r>
            <a:r>
              <a:rPr lang="en-US" sz="2600" b="1" dirty="0" smtClean="0">
                <a:solidFill>
                  <a:srgbClr val="FF0000"/>
                </a:solidFill>
                <a:latin typeface="Copperplate Gothic Bold" pitchFamily="34" charset="0"/>
              </a:rPr>
              <a:t>&lt;3.9 </a:t>
            </a:r>
            <a:r>
              <a:rPr lang="en-US" sz="2600" b="1" dirty="0" err="1" smtClean="0">
                <a:latin typeface="Copperplate Gothic Bold" pitchFamily="34" charset="0"/>
              </a:rPr>
              <a:t>mmol</a:t>
            </a:r>
            <a:r>
              <a:rPr lang="en-US" sz="2600" b="1" dirty="0" smtClean="0">
                <a:latin typeface="Copperplate Gothic Bold" pitchFamily="34" charset="0"/>
              </a:rPr>
              <a:t>/l</a:t>
            </a:r>
          </a:p>
          <a:p>
            <a:pPr lvl="1" algn="just"/>
            <a:r>
              <a:rPr lang="en-US" sz="2600" dirty="0" smtClean="0">
                <a:latin typeface="Copperplate Gothic Bold" pitchFamily="34" charset="0"/>
              </a:rPr>
              <a:t> .</a:t>
            </a:r>
            <a:endParaRPr lang="en-US" sz="2600" b="1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604911"/>
            <a:ext cx="10944665" cy="18147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Diagnosis of </a:t>
            </a:r>
            <a:r>
              <a:rPr lang="en-US" sz="4000" b="1" dirty="0" smtClean="0">
                <a:latin typeface="Copperplate Gothic Bold" pitchFamily="34" charset="0"/>
              </a:rPr>
              <a:t>GLUCOSE ABNORMALITIES </a:t>
            </a:r>
            <a:br>
              <a:rPr lang="en-US" sz="4000" b="1" dirty="0" smtClean="0">
                <a:latin typeface="Copperplate Gothic Bold" pitchFamily="34" charset="0"/>
              </a:rPr>
            </a:br>
            <a:r>
              <a:rPr lang="en-US" sz="4000" b="1" dirty="0" smtClean="0">
                <a:latin typeface="Copperplate Gothic Bold" pitchFamily="34" charset="0"/>
              </a:rPr>
              <a:t>in </a:t>
            </a:r>
            <a:br>
              <a:rPr lang="en-US" sz="4000" b="1" dirty="0" smtClean="0">
                <a:latin typeface="Copperplate Gothic Bold" pitchFamily="34" charset="0"/>
              </a:rPr>
            </a:br>
            <a:r>
              <a:rPr lang="en-US" sz="4900" b="1" dirty="0" smtClean="0">
                <a:latin typeface="Copperplate Gothic Bold" pitchFamily="34" charset="0"/>
              </a:rPr>
              <a:t> hospital setting</a:t>
            </a:r>
            <a:endParaRPr lang="en-US" sz="4900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7"/>
            <a:ext cx="10972800" cy="3812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1.Random blood glucose measurement with value-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 &gt;140 </a:t>
            </a:r>
            <a:r>
              <a:rPr lang="en-US" b="1" dirty="0" smtClean="0">
                <a:latin typeface="Copperplate Gothic Bold" pitchFamily="34" charset="0"/>
              </a:rPr>
              <a:t>mg/dl (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&gt;7.8 </a:t>
            </a:r>
            <a:r>
              <a:rPr lang="en-US" b="1" dirty="0" err="1" smtClean="0">
                <a:latin typeface="Copperplate Gothic Bold" pitchFamily="34" charset="0"/>
              </a:rPr>
              <a:t>mmol</a:t>
            </a:r>
            <a:r>
              <a:rPr lang="en-US" b="1" dirty="0" smtClean="0">
                <a:latin typeface="Copperplate Gothic Bold" pitchFamily="34" charset="0"/>
              </a:rPr>
              <a:t>/L)</a:t>
            </a:r>
            <a:r>
              <a:rPr lang="en-US" dirty="0" smtClean="0">
                <a:latin typeface="Copperplate Gothic Bold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2.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HbA1c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% </a:t>
            </a:r>
            <a:r>
              <a:rPr lang="en-US" dirty="0" smtClean="0">
                <a:latin typeface="Copperplate Gothic Bold" pitchFamily="34" charset="0"/>
              </a:rPr>
              <a:t> test is performed if no hba1c %  test is done in previous 3 months in diabetic patients and to exclude stress hyperglycemia.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HbA1c % 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&gt; 6.5 or more.</a:t>
            </a:r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1" y="618978"/>
            <a:ext cx="10916529" cy="1800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GOALS OF MANAGEMENT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r>
              <a:rPr lang="en-US" b="1" dirty="0" smtClean="0">
                <a:latin typeface="Copperplate Gothic Bold" pitchFamily="34" charset="0"/>
              </a:rPr>
              <a:t>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 </a:t>
            </a:r>
            <a:r>
              <a:rPr lang="en-US" sz="4900" b="1" dirty="0" smtClean="0">
                <a:latin typeface="Copperplate Gothic Bold" pitchFamily="34" charset="0"/>
              </a:rPr>
              <a:t>hospital setting</a:t>
            </a:r>
            <a:endParaRPr lang="en-US" sz="4900" b="1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47778"/>
            <a:ext cx="10916529" cy="3428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1.Maintaining near </a:t>
            </a:r>
            <a:r>
              <a:rPr lang="en-US" dirty="0" err="1" smtClean="0">
                <a:latin typeface="Copperplate Gothic Bold" pitchFamily="34" charset="0"/>
              </a:rPr>
              <a:t>normoglycemia</a:t>
            </a:r>
            <a:r>
              <a:rPr lang="en-US" dirty="0" smtClean="0">
                <a:latin typeface="Copperplate Gothic Bold" pitchFamily="34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2.Avoidance of hypoglycemia.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647114"/>
            <a:ext cx="10958731" cy="18147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GLYCAEMIC TARGET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sz="4900" b="1" dirty="0" smtClean="0">
                <a:latin typeface="Copperplate Gothic Bold" pitchFamily="34" charset="0"/>
              </a:rPr>
              <a:t>hospital setting</a:t>
            </a:r>
            <a:endParaRPr lang="en-US" sz="4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30597" cy="3812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a.In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critically ill patients </a:t>
            </a: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                        140 – 180 mg/dl (7.8 – 10 </a:t>
            </a:r>
            <a:r>
              <a:rPr lang="en-US" sz="20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  <a:endParaRPr lang="en-US" sz="20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b.</a:t>
            </a:r>
            <a:r>
              <a:rPr lang="en-US" sz="2000" dirty="0" err="1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noncritical care settings</a:t>
            </a: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100 – 180 mg/dl (5.6 – 10 </a:t>
            </a:r>
            <a:r>
              <a:rPr lang="en-US" sz="20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  <a:endParaRPr lang="en-US" sz="20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c.In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selected populations [critically ill patients </a:t>
            </a: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udergoing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surgery)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110-140 mg/dl(6.1-7.8 </a:t>
            </a:r>
            <a:r>
              <a:rPr lang="en-US" sz="20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d.advanced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kidney failure and/or on dialysis) or at high risk of hypoglycemia: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Upto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  250 mg/dl (13.9 </a:t>
            </a:r>
            <a:r>
              <a:rPr lang="en-US" sz="20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/L.]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633046"/>
            <a:ext cx="10958732" cy="17725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Principles of management of </a:t>
            </a:r>
            <a:r>
              <a:rPr lang="en-US" dirty="0" err="1" smtClean="0">
                <a:latin typeface="Copperplate Gothic Bold" pitchFamily="34" charset="0"/>
              </a:rPr>
              <a:t>diabete</a:t>
            </a:r>
            <a:r>
              <a:rPr lang="en-US" dirty="0" smtClean="0">
                <a:latin typeface="Copperplate Gothic Bold" pitchFamily="34" charset="0"/>
              </a:rPr>
              <a:t>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in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0" y="2419643"/>
            <a:ext cx="11000935" cy="382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1.Assessment of risk factors and additional risk factors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2.Accurate diagnosis in hospital setting.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3.Feeding selection in the form of </a:t>
            </a:r>
            <a:r>
              <a:rPr lang="en-US" dirty="0" err="1" smtClean="0">
                <a:latin typeface="Copperplate Gothic Bold" pitchFamily="34" charset="0"/>
              </a:rPr>
              <a:t>enteral</a:t>
            </a:r>
            <a:r>
              <a:rPr lang="en-US" dirty="0" smtClean="0">
                <a:latin typeface="Copperplate Gothic Bold" pitchFamily="34" charset="0"/>
              </a:rPr>
              <a:t> or </a:t>
            </a:r>
            <a:r>
              <a:rPr lang="en-US" dirty="0" err="1" smtClean="0">
                <a:latin typeface="Copperplate Gothic Bold" pitchFamily="34" charset="0"/>
              </a:rPr>
              <a:t>parenteral</a:t>
            </a:r>
            <a:r>
              <a:rPr lang="en-US" dirty="0" smtClean="0">
                <a:latin typeface="Copperplate Gothic Bold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4.Calculation of insulin requirement and choice of route of administration  either intravenous or </a:t>
            </a:r>
            <a:r>
              <a:rPr lang="en-US" dirty="0" err="1" smtClean="0">
                <a:latin typeface="Copperplate Gothic Bold" pitchFamily="34" charset="0"/>
              </a:rPr>
              <a:t>subcutanious</a:t>
            </a:r>
            <a:r>
              <a:rPr lang="en-US" dirty="0" smtClean="0">
                <a:latin typeface="Copperplate Gothic Bold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5.Ancilliary treatment.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6.Multidiciplinary approach.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7.Maitaining target blood glucose.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8.Close monitoring and regular  follow up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618978"/>
            <a:ext cx="10958732" cy="1800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Feedings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 hospital setting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19642"/>
            <a:ext cx="10916529" cy="3868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1.ENTERAL FEEDING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                       through oral cavity or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ng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tube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2.PARENTERAL FEEDING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                      through intravenous route</a:t>
            </a:r>
            <a:b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3" y="633046"/>
            <a:ext cx="10916529" cy="17865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ENTERAL FEEDING 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b="1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447778"/>
            <a:ext cx="10972799" cy="37560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latin typeface="Copperplate Gothic Bold" pitchFamily="34" charset="0"/>
              </a:rPr>
              <a:t>Insulin should cover basal, </a:t>
            </a:r>
            <a:r>
              <a:rPr lang="en-US" sz="9600" b="1" dirty="0" err="1" smtClean="0">
                <a:latin typeface="Copperplate Gothic Bold" pitchFamily="34" charset="0"/>
              </a:rPr>
              <a:t>prandial</a:t>
            </a:r>
            <a:r>
              <a:rPr lang="en-US" sz="9600" b="1" dirty="0" smtClean="0">
                <a:latin typeface="Copperplate Gothic Bold" pitchFamily="34" charset="0"/>
              </a:rPr>
              <a:t> and correctional need.</a:t>
            </a:r>
          </a:p>
          <a:p>
            <a:pPr>
              <a:buNone/>
            </a:pPr>
            <a:endParaRPr lang="en-US" sz="96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Copperplate Gothic Bold" pitchFamily="34" charset="0"/>
              </a:rPr>
              <a:t>1.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1</a:t>
            </a:r>
            <a:r>
              <a:rPr lang="en-US" sz="9600" dirty="0" smtClean="0">
                <a:latin typeface="Copperplate Gothic Bold" pitchFamily="34" charset="0"/>
              </a:rPr>
              <a:t> unit insulin should be given for every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10 -15 </a:t>
            </a:r>
            <a:r>
              <a:rPr lang="en-US" sz="9600" dirty="0" smtClean="0">
                <a:latin typeface="Copperplate Gothic Bold" pitchFamily="34" charset="0"/>
              </a:rPr>
              <a:t>g of carbohydrate.</a:t>
            </a:r>
          </a:p>
          <a:p>
            <a:pPr>
              <a:buNone/>
            </a:pPr>
            <a:endParaRPr lang="en-US" sz="96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Copperplate Gothic Bold" pitchFamily="34" charset="0"/>
              </a:rPr>
              <a:t>2.Basal or intermediate acting insulin can be given in combination with a short acting insulin every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4 – 6 </a:t>
            </a:r>
            <a:r>
              <a:rPr lang="en-US" sz="9600" dirty="0" smtClean="0">
                <a:latin typeface="Copperplate Gothic Bold" pitchFamily="34" charset="0"/>
              </a:rPr>
              <a:t>hours</a:t>
            </a:r>
          </a:p>
          <a:p>
            <a:pPr>
              <a:buNone/>
            </a:pPr>
            <a:endParaRPr lang="en-US" sz="96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Copperplate Gothic Bold" pitchFamily="34" charset="0"/>
              </a:rPr>
              <a:t>3.If </a:t>
            </a:r>
            <a:r>
              <a:rPr lang="en-US" sz="9600" dirty="0" err="1" smtClean="0">
                <a:latin typeface="Copperplate Gothic Bold" pitchFamily="34" charset="0"/>
              </a:rPr>
              <a:t>enteral</a:t>
            </a:r>
            <a:r>
              <a:rPr lang="en-US" sz="9600" dirty="0" smtClean="0">
                <a:latin typeface="Copperplate Gothic Bold" pitchFamily="34" charset="0"/>
              </a:rPr>
              <a:t> feeding is interrupted, dextrose infusion should be started immediately to prevent </a:t>
            </a:r>
            <a:r>
              <a:rPr lang="en-US" sz="9600" dirty="0" err="1" smtClean="0">
                <a:latin typeface="Copperplate Gothic Bold" pitchFamily="34" charset="0"/>
              </a:rPr>
              <a:t>hypoglycaemia</a:t>
            </a:r>
            <a:r>
              <a:rPr lang="en-US" sz="9600" dirty="0" smtClean="0">
                <a:latin typeface="Copperplate Gothic Bold" pitchFamily="34" charset="0"/>
              </a:rPr>
              <a:t> .</a:t>
            </a:r>
          </a:p>
          <a:p>
            <a:pPr>
              <a:buNone/>
            </a:pPr>
            <a:r>
              <a:rPr lang="en-US" sz="9600" dirty="0" smtClean="0">
                <a:latin typeface="Copperplate Gothic Bold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7" y="618978"/>
            <a:ext cx="10958733" cy="1800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PARENTERAL FEEDING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33711"/>
            <a:ext cx="10986868" cy="38123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1.Insulin in the form of short acting insulin is added to the </a:t>
            </a:r>
            <a:r>
              <a:rPr lang="en-US" dirty="0" err="1" smtClean="0">
                <a:latin typeface="Copperplate Gothic Bold" pitchFamily="34" charset="0"/>
              </a:rPr>
              <a:t>parenteral</a:t>
            </a:r>
            <a:r>
              <a:rPr lang="en-US" dirty="0" smtClean="0">
                <a:latin typeface="Copperplate Gothic Bold" pitchFamily="34" charset="0"/>
              </a:rPr>
              <a:t> bag.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2.A starting dose of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</a:t>
            </a:r>
            <a:r>
              <a:rPr lang="en-US" dirty="0" smtClean="0">
                <a:latin typeface="Copperplate Gothic Bold" pitchFamily="34" charset="0"/>
              </a:rPr>
              <a:t> unit of regular human insulin for every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10</a:t>
            </a:r>
            <a:r>
              <a:rPr lang="en-US" dirty="0" smtClean="0">
                <a:latin typeface="Copperplate Gothic Bold" pitchFamily="34" charset="0"/>
              </a:rPr>
              <a:t> g of dextrose has been recommended.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3.Short acting insulin may be given as correction every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6</a:t>
            </a:r>
            <a:r>
              <a:rPr lang="en-US" dirty="0" smtClean="0">
                <a:latin typeface="Copperplate Gothic Bold" pitchFamily="34" charset="0"/>
              </a:rPr>
              <a:t> hours to prevent any hyperglycemia.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298334-9B29-48C1-9AAE-B237EB36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33046"/>
            <a:ext cx="10958731" cy="18147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latin typeface="Copperplate Gothic Bold" pitchFamily="34" charset="0"/>
              </a:rPr>
              <a:t>TOPIC 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CB578-14E8-47A1-A295-F31FD207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2412999"/>
            <a:ext cx="10972799" cy="394559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200" b="1" dirty="0" smtClean="0">
              <a:latin typeface="Copperplate Gothic Bold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Copperplate Gothic Bold" pitchFamily="34" charset="0"/>
              </a:rPr>
              <a:t>Management of diabetes mellitus</a:t>
            </a:r>
          </a:p>
          <a:p>
            <a:pPr algn="ctr">
              <a:buNone/>
            </a:pPr>
            <a:r>
              <a:rPr lang="en-US" sz="3200" b="1" dirty="0" smtClean="0">
                <a:latin typeface="Copperplate Gothic Bold" pitchFamily="34" charset="0"/>
              </a:rPr>
              <a:t> in </a:t>
            </a:r>
          </a:p>
          <a:p>
            <a:pPr algn="ctr">
              <a:buNone/>
            </a:pPr>
            <a:r>
              <a:rPr lang="en-US" sz="3200" b="1" dirty="0" smtClean="0">
                <a:latin typeface="Copperplate Gothic Bold" pitchFamily="34" charset="0"/>
              </a:rPr>
              <a:t>Hospital setting   </a:t>
            </a:r>
            <a:endParaRPr lang="en-US" sz="3200" b="1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2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9" y="618978"/>
            <a:ext cx="10958732" cy="17865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GLUCOSE LOWERING TREATMENTS 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hospital setting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8"/>
            <a:ext cx="10944665" cy="37842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err="1" smtClean="0">
                <a:latin typeface="Copperplate Gothic Bold" pitchFamily="34" charset="0"/>
              </a:rPr>
              <a:t>a.Insulin</a:t>
            </a:r>
            <a:r>
              <a:rPr lang="en-US" b="1" dirty="0" smtClean="0">
                <a:latin typeface="Copperplate Gothic Bold" pitchFamily="34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Main medication to </a:t>
            </a:r>
            <a:r>
              <a:rPr lang="en-US" dirty="0" err="1" smtClean="0">
                <a:latin typeface="Copperplate Gothic Bold" pitchFamily="34" charset="0"/>
              </a:rPr>
              <a:t>controle</a:t>
            </a:r>
            <a:r>
              <a:rPr lang="en-US" dirty="0" smtClean="0">
                <a:latin typeface="Copperplate Gothic Bold" pitchFamily="34" charset="0"/>
              </a:rPr>
              <a:t> blood glucose in hospital setting.</a:t>
            </a:r>
          </a:p>
          <a:p>
            <a:pPr algn="just"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Copperplate Gothic Bold" pitchFamily="34" charset="0"/>
              </a:rPr>
              <a:t>b.non insulin: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There </a:t>
            </a:r>
            <a:r>
              <a:rPr lang="en-US" dirty="0" smtClean="0">
                <a:latin typeface="Copperplate Gothic Bold" pitchFamily="34" charset="0"/>
              </a:rPr>
              <a:t>is no data on the safety and efficacy of oral agents and </a:t>
            </a:r>
            <a:r>
              <a:rPr lang="en-US" dirty="0" err="1" smtClean="0">
                <a:latin typeface="Copperplate Gothic Bold" pitchFamily="34" charset="0"/>
              </a:rPr>
              <a:t>injectable</a:t>
            </a:r>
            <a:r>
              <a:rPr lang="en-US" dirty="0" smtClean="0">
                <a:latin typeface="Copperplate Gothic Bold" pitchFamily="34" charset="0"/>
              </a:rPr>
              <a:t> non-insulin therapies such as GLP 1 analogs in hospital. They have a limited role during acute illness.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618978"/>
            <a:ext cx="10958732" cy="1800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GLUCOSE LOWERING TREATMENTS 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hospital setting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44665" cy="379827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indications: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Persistent </a:t>
            </a:r>
            <a:r>
              <a:rPr lang="en-US" dirty="0" err="1" smtClean="0">
                <a:latin typeface="Copperplate Gothic Bold" pitchFamily="34" charset="0"/>
              </a:rPr>
              <a:t>hyperglycaemia</a:t>
            </a:r>
            <a:r>
              <a:rPr lang="en-US" dirty="0" smtClean="0">
                <a:latin typeface="Copperplate Gothic Bold" pitchFamily="34" charset="0"/>
              </a:rPr>
              <a:t> with blood glucose level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10.0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mmol</a:t>
            </a:r>
            <a:r>
              <a:rPr lang="en-US" dirty="0" smtClean="0">
                <a:latin typeface="Copperplate Gothic Bold" pitchFamily="34" charset="0"/>
              </a:rPr>
              <a:t>/l or 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more</a:t>
            </a:r>
            <a:r>
              <a:rPr lang="en-US" dirty="0" smtClean="0">
                <a:latin typeface="Copperplate Gothic Bold" pitchFamily="34" charset="0"/>
              </a:rPr>
              <a:t> ,more </a:t>
            </a:r>
            <a:r>
              <a:rPr lang="en-US" dirty="0" smtClean="0">
                <a:latin typeface="Copperplate Gothic Bold" pitchFamily="34" charset="0"/>
              </a:rPr>
              <a:t>than two occasions within 24 </a:t>
            </a:r>
            <a:r>
              <a:rPr lang="en-US" dirty="0" smtClean="0">
                <a:latin typeface="Copperplate Gothic Bold" pitchFamily="34" charset="0"/>
              </a:rPr>
              <a:t>hours.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90843"/>
            <a:ext cx="10972800" cy="18147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Insulin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44665" cy="384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Routes of insulin administration:</a:t>
            </a:r>
          </a:p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1.Intra venous insulin given as-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</a:t>
            </a:r>
            <a:r>
              <a:rPr lang="en-US" dirty="0" err="1" smtClean="0">
                <a:latin typeface="Copperplate Gothic Bold" pitchFamily="34" charset="0"/>
              </a:rPr>
              <a:t>varriable</a:t>
            </a:r>
            <a:r>
              <a:rPr lang="en-US" dirty="0" smtClean="0">
                <a:latin typeface="Copperplate Gothic Bold" pitchFamily="34" charset="0"/>
              </a:rPr>
              <a:t> rate intravenous insulin infusion. </a:t>
            </a:r>
          </a:p>
          <a:p>
            <a:pPr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2.Subcutanious insulin given as-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</a:t>
            </a:r>
            <a:r>
              <a:rPr lang="en-US" dirty="0" err="1" smtClean="0">
                <a:latin typeface="Copperplate Gothic Bold" pitchFamily="34" charset="0"/>
              </a:rPr>
              <a:t>a.Intermittent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subcutanious</a:t>
            </a:r>
            <a:r>
              <a:rPr lang="en-US" dirty="0" smtClean="0">
                <a:latin typeface="Copperplate Gothic Bold" pitchFamily="34" charset="0"/>
              </a:rPr>
              <a:t> insulin injection therapy.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</a:t>
            </a:r>
            <a:r>
              <a:rPr lang="en-US" dirty="0" err="1" smtClean="0">
                <a:latin typeface="Copperplate Gothic Bold" pitchFamily="34" charset="0"/>
              </a:rPr>
              <a:t>b.Continuous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subcutanious</a:t>
            </a:r>
            <a:r>
              <a:rPr lang="en-US" dirty="0" smtClean="0">
                <a:latin typeface="Copperplate Gothic Bold" pitchFamily="34" charset="0"/>
              </a:rPr>
              <a:t> insulin </a:t>
            </a:r>
            <a:r>
              <a:rPr lang="en-US" dirty="0" err="1" smtClean="0">
                <a:latin typeface="Copperplate Gothic Bold" pitchFamily="34" charset="0"/>
              </a:rPr>
              <a:t>infusuion</a:t>
            </a:r>
            <a:r>
              <a:rPr lang="en-US" dirty="0" smtClean="0">
                <a:latin typeface="Copperplate Gothic Bold" pitchFamily="34" charset="0"/>
              </a:rPr>
              <a:t> therapy   through infusion pump.</a:t>
            </a:r>
          </a:p>
          <a:p>
            <a:pPr>
              <a:buNone/>
            </a:pPr>
            <a:endParaRPr lang="en-US" sz="2800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604912"/>
            <a:ext cx="10972800" cy="17865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 Insulin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8"/>
            <a:ext cx="10972800" cy="37842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Insulin initiation </a:t>
            </a:r>
            <a:r>
              <a:rPr lang="en-US" b="1" dirty="0" err="1" smtClean="0">
                <a:latin typeface="Copperplate Gothic Bold" pitchFamily="34" charset="0"/>
              </a:rPr>
              <a:t>adjusttment</a:t>
            </a:r>
            <a:r>
              <a:rPr lang="en-US" b="1" dirty="0" smtClean="0">
                <a:latin typeface="Copperplate Gothic Bold" pitchFamily="34" charset="0"/>
              </a:rPr>
              <a:t>:</a:t>
            </a: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a.Critical</a:t>
            </a:r>
            <a:r>
              <a:rPr lang="en-US" b="1" dirty="0" smtClean="0">
                <a:latin typeface="Copperplate Gothic Bold" pitchFamily="34" charset="0"/>
              </a:rPr>
              <a:t> care setting –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</a:t>
            </a:r>
            <a:r>
              <a:rPr lang="en-US" dirty="0" err="1" smtClean="0">
                <a:latin typeface="Copperplate Gothic Bold" pitchFamily="34" charset="0"/>
              </a:rPr>
              <a:t>continous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intravenous infusion insulin with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dose-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0.1 unit/kg/hour</a:t>
            </a:r>
            <a:endParaRPr lang="en-US" b="1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b.Non</a:t>
            </a:r>
            <a:r>
              <a:rPr lang="en-US" b="1" dirty="0" smtClean="0">
                <a:latin typeface="Copperplate Gothic Bold" pitchFamily="34" charset="0"/>
              </a:rPr>
              <a:t> critical care setting-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</a:t>
            </a:r>
            <a:r>
              <a:rPr lang="en-US" dirty="0" smtClean="0">
                <a:latin typeface="Copperplate Gothic Bold" pitchFamily="34" charset="0"/>
              </a:rPr>
              <a:t>Basal </a:t>
            </a:r>
            <a:r>
              <a:rPr lang="en-US" dirty="0" smtClean="0">
                <a:latin typeface="Copperplate Gothic Bold" pitchFamily="34" charset="0"/>
              </a:rPr>
              <a:t>insulin or basal plus bolus correction for  poor oral    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intake or nothing per oral with dose-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0.2-0.5 unit/kg/day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</a:t>
            </a:r>
            <a:r>
              <a:rPr lang="en-US" dirty="0" err="1" smtClean="0">
                <a:latin typeface="Copperplate Gothic Bold" pitchFamily="34" charset="0"/>
              </a:rPr>
              <a:t>Basal,prandial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and correction </a:t>
            </a:r>
            <a:r>
              <a:rPr lang="en-US" dirty="0" err="1" smtClean="0">
                <a:latin typeface="Copperplate Gothic Bold" pitchFamily="34" charset="0"/>
              </a:rPr>
              <a:t>componant</a:t>
            </a:r>
            <a:r>
              <a:rPr lang="en-US" dirty="0" smtClean="0">
                <a:latin typeface="Copperplate Gothic Bold" pitchFamily="34" charset="0"/>
              </a:rPr>
              <a:t> for  individual with   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</a:t>
            </a:r>
            <a:r>
              <a:rPr lang="en-US" dirty="0" err="1" smtClean="0">
                <a:latin typeface="Copperplate Gothic Bold" pitchFamily="34" charset="0"/>
              </a:rPr>
              <a:t>adequet</a:t>
            </a:r>
            <a:r>
              <a:rPr lang="en-US" dirty="0" smtClean="0">
                <a:latin typeface="Copperplate Gothic Bold" pitchFamily="34" charset="0"/>
              </a:rPr>
              <a:t> nutritional intake with dose-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0.2-0.5 unit/kg/day</a:t>
            </a: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c.Selected</a:t>
            </a:r>
            <a:r>
              <a:rPr lang="en-US" b="1" dirty="0" smtClean="0">
                <a:latin typeface="Copperplate Gothic Bold" pitchFamily="34" charset="0"/>
              </a:rPr>
              <a:t> cases-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according to situation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604912"/>
            <a:ext cx="10944665" cy="1681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Insulin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72800" cy="3798277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b="1" dirty="0" smtClean="0">
                <a:latin typeface="Copperplate Gothic Bold" pitchFamily="34" charset="0"/>
              </a:rPr>
              <a:t>Insulin dose </a:t>
            </a:r>
            <a:r>
              <a:rPr lang="en-US" b="1" dirty="0" smtClean="0">
                <a:latin typeface="Copperplate Gothic Bold" pitchFamily="34" charset="0"/>
              </a:rPr>
              <a:t>adjustment: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Basal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insulin of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10 unit/day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0.1-0.2 unit/kg/day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+ bolus insulin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4 unit/day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10%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 of basal dose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Increase dose by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2-4 units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every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3 days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to reach the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target.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Decrease dose by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anose="020B0604020202020204" pitchFamily="34" charset="0"/>
              </a:rPr>
              <a:t>2-4 units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if blood sugar is below the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target.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44664" cy="17725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GLUCOSE MONITORING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44665" cy="37701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a.For</a:t>
            </a:r>
            <a:r>
              <a:rPr lang="en-US" b="1" dirty="0" smtClean="0">
                <a:latin typeface="Copperplate Gothic Bold" pitchFamily="34" charset="0"/>
              </a:rPr>
              <a:t> those who are eating: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CBG/POC should be performed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before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meals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and at bedtime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.</a:t>
            </a: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b.For</a:t>
            </a:r>
            <a:r>
              <a:rPr lang="en-US" b="1" dirty="0" smtClean="0">
                <a:latin typeface="Copperplate Gothic Bold" pitchFamily="34" charset="0"/>
              </a:rPr>
              <a:t> those who are not eating: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 CBG/POC should be performed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every 4 – 6 hours. </a:t>
            </a: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c.For</a:t>
            </a:r>
            <a:r>
              <a:rPr lang="en-US" b="1" dirty="0" smtClean="0">
                <a:latin typeface="Copperplate Gothic Bold" pitchFamily="34" charset="0"/>
              </a:rPr>
              <a:t> those on intravenous insulin infusion: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 CBG/POC performed within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every 30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mins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– 2 hours. 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d.Perioperative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period: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Every 2-4 hours.</a:t>
            </a:r>
          </a:p>
          <a:p>
            <a:pPr lvl="0"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0"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0"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30596" cy="180066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pperplate Gothic Bold" pitchFamily="34" charset="0"/>
              </a:rPr>
              <a:t>GLUCOSE MONITORING methods</a:t>
            </a:r>
            <a:br>
              <a:rPr lang="en-US" sz="40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sz="4000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4000" b="1" dirty="0" smtClean="0">
                <a:latin typeface="Copperplate Gothic Bold" pitchFamily="34" charset="0"/>
              </a:rPr>
              <a:t>hospital setting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47778"/>
            <a:ext cx="10944665" cy="378421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A.Continous</a:t>
            </a:r>
            <a:r>
              <a:rPr lang="en-US" b="1" dirty="0" smtClean="0">
                <a:latin typeface="Copperplate Gothic Bold" pitchFamily="34" charset="0"/>
              </a:rPr>
              <a:t> blood glucose monitoring with-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      1.Continous </a:t>
            </a:r>
            <a:r>
              <a:rPr lang="en-US" dirty="0" smtClean="0">
                <a:latin typeface="Copperplate Gothic Bold" pitchFamily="34" charset="0"/>
              </a:rPr>
              <a:t>blood glucose monitoring(</a:t>
            </a:r>
            <a:r>
              <a:rPr lang="en-US" dirty="0" err="1" smtClean="0">
                <a:latin typeface="Copperplate Gothic Bold" pitchFamily="34" charset="0"/>
              </a:rPr>
              <a:t>cgm</a:t>
            </a:r>
            <a:r>
              <a:rPr lang="en-US" dirty="0" smtClean="0">
                <a:latin typeface="Copperplate Gothic Bold" pitchFamily="34" charset="0"/>
              </a:rPr>
              <a:t>) machine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      2.Automated </a:t>
            </a:r>
            <a:r>
              <a:rPr lang="en-US" dirty="0" smtClean="0">
                <a:latin typeface="Copperplate Gothic Bold" pitchFamily="34" charset="0"/>
              </a:rPr>
              <a:t>insulin delivery  system  along with </a:t>
            </a:r>
            <a:r>
              <a:rPr lang="en-US" dirty="0" err="1" smtClean="0">
                <a:latin typeface="Copperplate Gothic Bold" pitchFamily="34" charset="0"/>
              </a:rPr>
              <a:t>cgm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b.Intermittent</a:t>
            </a:r>
            <a:r>
              <a:rPr lang="en-US" b="1" dirty="0" smtClean="0">
                <a:latin typeface="Copperplate Gothic Bold" pitchFamily="34" charset="0"/>
              </a:rPr>
              <a:t> blood glucose monitoring with-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     1.Lab  </a:t>
            </a:r>
            <a:r>
              <a:rPr lang="en-US" dirty="0" smtClean="0">
                <a:latin typeface="Copperplate Gothic Bold" pitchFamily="34" charset="0"/>
              </a:rPr>
              <a:t>from venous blood 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            2.Glucometter </a:t>
            </a:r>
            <a:r>
              <a:rPr lang="en-US" dirty="0" smtClean="0">
                <a:latin typeface="Copperplate Gothic Bold" pitchFamily="34" charset="0"/>
              </a:rPr>
              <a:t>from capillary blood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3" y="618978"/>
            <a:ext cx="10930597" cy="181473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Treatmrnt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CRITICAL CARE SETTING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0" y="2433711"/>
            <a:ext cx="10986867" cy="38264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9600" b="1" dirty="0" smtClean="0">
                <a:solidFill>
                  <a:schemeClr val="tx1"/>
                </a:solidFill>
                <a:latin typeface="Copperplate Gothic Bold" pitchFamily="34" charset="0"/>
              </a:rPr>
              <a:t>Continuous intravenous insulin infusion is given-</a:t>
            </a:r>
          </a:p>
          <a:p>
            <a:pPr lvl="1" algn="just"/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Soluble insulin is used @ rate of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0.1 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unit/kg/hour.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</a:p>
          <a:p>
            <a:pPr lvl="1" algn="just"/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with target blood glucose </a:t>
            </a:r>
          </a:p>
          <a:p>
            <a:pPr lvl="1" algn="just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                 140 – 180 mg/dl (7.8 – 10 </a:t>
            </a:r>
            <a:r>
              <a:rPr lang="en-US" sz="96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  <a:endParaRPr lang="en-US" sz="9600" b="1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Blood glucose is checked in an hourly basis and dosage adjustments made targeting blood </a:t>
            </a:r>
            <a:r>
              <a:rPr lang="en-US" sz="9600" dirty="0" err="1" smtClean="0">
                <a:solidFill>
                  <a:schemeClr val="tx1"/>
                </a:solidFill>
                <a:latin typeface="Copperplate Gothic Bold" pitchFamily="34" charset="0"/>
              </a:rPr>
              <a:t>glucoe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.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</a:p>
          <a:p>
            <a:pPr lvl="1" algn="just">
              <a:buNone/>
            </a:pPr>
            <a:endParaRPr lang="en-US" sz="9600" b="1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1 unit insulin for 10 gm glucose for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iv 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glucose  infusion.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endParaRPr lang="en-US" sz="96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endParaRPr lang="en-US" sz="9600" dirty="0" smtClean="0">
              <a:latin typeface="Copperplate Gothic Bold" pitchFamily="34" charset="0"/>
            </a:endParaRPr>
          </a:p>
          <a:p>
            <a:pPr lvl="1" algn="just">
              <a:buNone/>
            </a:pPr>
            <a:endParaRPr lang="en-US" sz="9600" dirty="0" smtClean="0"/>
          </a:p>
          <a:p>
            <a:pPr lvl="1" algn="just"/>
            <a:endParaRPr lang="en-US" sz="28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04911"/>
            <a:ext cx="10944664" cy="182879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Treatmrnt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NONCRITICAL CARE SETTING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8"/>
            <a:ext cx="10944665" cy="37842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Copperplate Gothic Bold" pitchFamily="34" charset="0"/>
              </a:rPr>
              <a:t>a.Inpatients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 with poor oral intake or nothing by mouth</a:t>
            </a: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 –</a:t>
            </a:r>
            <a:r>
              <a:rPr lang="en-US" sz="2000" b="1" dirty="0" smtClean="0">
                <a:solidFill>
                  <a:schemeClr val="tx1"/>
                </a:solidFill>
                <a:latin typeface="Copperplate Gothic Bold" pitchFamily="34" charset="0"/>
              </a:rPr>
              <a:t>a basal plus bolus schedule is used</a:t>
            </a:r>
            <a:r>
              <a:rPr lang="en-US" sz="2000" dirty="0" smtClean="0">
                <a:solidFill>
                  <a:schemeClr val="tx1"/>
                </a:solidFill>
                <a:latin typeface="Copperplate Gothic Bold" pitchFamily="34" charset="0"/>
              </a:rPr>
              <a:t>.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Rapid or short acting insulin is given before each meals inpatients on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enteral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parenteral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feeding.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Rapid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or short acting insulin is given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4 – 6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hourly if the patient is on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NPO. 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dose of insulin-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0.2-0.5 unit/kg/day 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maintaining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targetting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blood glucose-</a:t>
            </a:r>
          </a:p>
          <a:p>
            <a:pPr lvl="1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                    100 – 180 mg/dl (5.6 – 10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blodd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glucose  monitor- every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4 – 6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hours</a:t>
            </a:r>
          </a:p>
          <a:p>
            <a:pPr lvl="1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/>
            <a:endParaRPr lang="en-US" sz="2400" b="1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/>
            <a:endParaRPr lang="en-US" sz="24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endParaRPr lang="en-US" sz="18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algn="just">
              <a:buNone/>
            </a:pPr>
            <a:endParaRPr lang="en-US" sz="18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opperplate Gothic Bold" pitchFamily="34" charset="0"/>
              </a:rPr>
              <a:t>         </a:t>
            </a:r>
            <a:endParaRPr lang="en-US" sz="1800" dirty="0" smtClean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604912"/>
            <a:ext cx="10986867" cy="184286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Treatmrnt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in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NONCRITICAL CARE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44665" cy="3812344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b.Inpatients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with adequate nutritional intake – basal, </a:t>
            </a:r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prandial</a:t>
            </a: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and correction components is the preferred treatment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.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Dose of insulin-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0.2-0.5 unit/kg/day </a:t>
            </a:r>
          </a:p>
          <a:p>
            <a:pPr lvl="1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With maintaining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targetting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blood glucose-</a:t>
            </a:r>
          </a:p>
          <a:p>
            <a:pPr lvl="1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                    100 – 180 mg/dl (5.6 – 10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/L)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</a:p>
          <a:p>
            <a:pPr lvl="1"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blodd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glucose  monitor- every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4 – 6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hours</a:t>
            </a:r>
          </a:p>
          <a:p>
            <a:pPr lvl="1" algn="just">
              <a:buNone/>
            </a:pPr>
            <a:endParaRPr lang="en-US" b="1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 unit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insulin for 10-15 gm glucose for 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enteral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parenteral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feeding.</a:t>
            </a:r>
          </a:p>
          <a:p>
            <a:pPr lvl="1"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lvl="1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     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E7F8-E99E-468F-B34D-B28695471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372" y="1561513"/>
            <a:ext cx="7526216" cy="1209821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Copperplate Gothic Bold" pitchFamily="34" charset="0"/>
              </a:rPr>
              <a:t>SPEAKER</a:t>
            </a:r>
            <a:endParaRPr lang="en-US" sz="4400" b="1" dirty="0">
              <a:latin typeface="Copperplate Gothic Bold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DD534D4-78A8-4B99-BA1A-DF68A98B5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30991"/>
            <a:ext cx="12192000" cy="201168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latin typeface="Copperplate Gothic Bold" pitchFamily="34" charset="0"/>
              </a:rPr>
              <a:t>DR MOHAMMAD MOMINUL ISLAM </a:t>
            </a:r>
            <a:r>
              <a:rPr lang="en-US" sz="8000" b="1" dirty="0" err="1" smtClean="0">
                <a:latin typeface="Copperplate Gothic Bold" pitchFamily="34" charset="0"/>
              </a:rPr>
              <a:t>FAkIR</a:t>
            </a:r>
            <a:r>
              <a:rPr lang="en-US" sz="8000" b="1" dirty="0" smtClean="0">
                <a:latin typeface="Copperplate Gothic Bold" pitchFamily="34" charset="0"/>
              </a:rPr>
              <a:t>    </a:t>
            </a:r>
          </a:p>
          <a:p>
            <a:r>
              <a:rPr lang="en-US" sz="8000" b="1" dirty="0" smtClean="0">
                <a:latin typeface="Copperplate Gothic Bold" pitchFamily="34" charset="0"/>
              </a:rPr>
              <a:t>           </a:t>
            </a:r>
          </a:p>
          <a:p>
            <a:r>
              <a:rPr lang="en-US" sz="8000" b="1" dirty="0" smtClean="0">
                <a:latin typeface="Copperplate Gothic Bold" pitchFamily="34" charset="0"/>
              </a:rPr>
              <a:t>   INDOOR MEDICAL OFFICER </a:t>
            </a:r>
          </a:p>
          <a:p>
            <a:r>
              <a:rPr lang="en-US" sz="8000" b="1" dirty="0" smtClean="0">
                <a:latin typeface="Copperplate Gothic Bold" pitchFamily="34" charset="0"/>
              </a:rPr>
              <a:t>DEPARTMENT OF ENDOCRINOLOGY AND METABOLISM </a:t>
            </a:r>
          </a:p>
          <a:p>
            <a:r>
              <a:rPr lang="en-US" sz="8000" b="1" dirty="0" smtClean="0">
                <a:latin typeface="Copperplate Gothic Bold" pitchFamily="34" charset="0"/>
              </a:rPr>
              <a:t>       RANGPUR MEDICAL COLLEGE HOSPITAL </a:t>
            </a:r>
            <a:endParaRPr lang="en-US" sz="8000" b="1" dirty="0">
              <a:latin typeface="Copperplate Gothic Bold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0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604911"/>
            <a:ext cx="10972800" cy="1814731"/>
          </a:xfrm>
        </p:spPr>
        <p:txBody>
          <a:bodyPr/>
          <a:lstStyle/>
          <a:p>
            <a:r>
              <a:rPr lang="en-US" b="1" dirty="0" smtClean="0">
                <a:latin typeface="Copperplate Gothic Bold" pitchFamily="34" charset="0"/>
              </a:rPr>
              <a:t>Diabetic </a:t>
            </a:r>
            <a:r>
              <a:rPr lang="en-US" b="1" dirty="0" err="1" smtClean="0">
                <a:latin typeface="Copperplate Gothic Bold" pitchFamily="34" charset="0"/>
              </a:rPr>
              <a:t>ketoacidosis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8"/>
            <a:ext cx="10972800" cy="37842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11200" b="1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Criteria:</a:t>
            </a:r>
          </a:p>
          <a:p>
            <a:pPr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1.Hyperglycaemia with blood glucose</a:t>
            </a:r>
          </a:p>
          <a:p>
            <a:pPr>
              <a:lnSpc>
                <a:spcPct val="150000"/>
              </a:lnSpc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                           ≥11.1 </a:t>
            </a:r>
            <a:r>
              <a:rPr lang="en-US" sz="8000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mmol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/L </a:t>
            </a: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or Previous H/O DM. </a:t>
            </a:r>
          </a:p>
          <a:p>
            <a:pPr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2.Hyperketonaemia (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≥3 </a:t>
            </a:r>
            <a:r>
              <a:rPr lang="en-US" sz="8000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mmol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/L</a:t>
            </a: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) and </a:t>
            </a:r>
            <a:r>
              <a:rPr lang="en-US" sz="8000" dirty="0" err="1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ketonuria</a:t>
            </a: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.</a:t>
            </a:r>
          </a:p>
          <a:p>
            <a:pPr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	                       (more than 2+on standard urine sticks)</a:t>
            </a:r>
          </a:p>
          <a:p>
            <a:pPr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3. Metabolic acidosis with venous bicarbonate</a:t>
            </a:r>
          </a:p>
          <a:p>
            <a:pPr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                       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&lt;15 </a:t>
            </a:r>
            <a:r>
              <a:rPr lang="en-US" sz="8000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mmol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/L </a:t>
            </a:r>
            <a:r>
              <a:rPr lang="en-US" sz="8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and/or venous pH &lt;</a:t>
            </a:r>
            <a:r>
              <a:rPr lang="en-US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7.3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	</a:t>
            </a:r>
          </a:p>
          <a:p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33046"/>
            <a:ext cx="10944664" cy="1800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HYPERGLYCEMIC HYPEROSMOLAR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19643"/>
            <a:ext cx="10972800" cy="381234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Criteria: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1.Severe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hyperglycaemia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with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Blood Glucose 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level-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                 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&gt; 30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/L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(600 mg/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dL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)). </a:t>
            </a:r>
          </a:p>
          <a:p>
            <a:pPr marL="342900" indent="-34290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2.Hyperosmolality  With serum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osmolality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- </a:t>
            </a:r>
          </a:p>
          <a:p>
            <a:pPr marL="342900" indent="-34290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 &gt; 320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mOsm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/kg).  </a:t>
            </a:r>
          </a:p>
          <a:p>
            <a:pPr marL="342900" indent="-342900">
              <a:buNone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3. Absence of Significant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hyperketonaemia</a:t>
            </a: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with-              </a:t>
            </a:r>
          </a:p>
          <a:p>
            <a:pPr marL="342900" indent="-342900">
              <a:buNone/>
            </a:pP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                   S.Ketons level </a:t>
            </a:r>
            <a:r>
              <a:rPr lang="pt-BR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&lt; 3 mmol/L</a:t>
            </a: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) or </a:t>
            </a:r>
          </a:p>
          <a:p>
            <a:pPr marL="342900" indent="-342900">
              <a:buNone/>
            </a:pP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4.Acidosis   with- </a:t>
            </a:r>
          </a:p>
          <a:p>
            <a:pPr marL="342900" indent="-342900">
              <a:buNone/>
            </a:pP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                    pH </a:t>
            </a:r>
            <a:r>
              <a:rPr lang="pt-BR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&gt; 7.3</a:t>
            </a:r>
            <a:r>
              <a:rPr lang="pt-BR" b="1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bicarbonate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&gt; 15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/L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9" y="548641"/>
            <a:ext cx="10930596" cy="5781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                    </a:t>
            </a:r>
            <a:r>
              <a:rPr lang="en-US" sz="4400" dirty="0">
                <a:latin typeface="Copperplate Gothic Bold" pitchFamily="34" charset="0"/>
                <a:cs typeface="Arial" panose="020B0604020202020204" pitchFamily="34" charset="0"/>
              </a:rPr>
              <a:t>Insulin protocol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0" y="1237957"/>
            <a:ext cx="7315200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Regular insulin IV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2957" y="1885071"/>
            <a:ext cx="2819400" cy="49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0.1 U/kg b-</a:t>
            </a:r>
            <a:r>
              <a:rPr lang="en-US" b="1" dirty="0" err="1"/>
              <a:t>wt</a:t>
            </a:r>
            <a:endParaRPr lang="en-US" b="1" dirty="0"/>
          </a:p>
          <a:p>
            <a:pPr algn="ctr"/>
            <a:r>
              <a:rPr lang="en-US" b="1" dirty="0"/>
              <a:t>IV bolus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6670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0.1 U/kg b-</a:t>
            </a:r>
            <a:r>
              <a:rPr lang="en-US" b="1" dirty="0" err="1"/>
              <a:t>wt</a:t>
            </a:r>
            <a:r>
              <a:rPr lang="en-US" b="1" dirty="0"/>
              <a:t>/</a:t>
            </a:r>
            <a:r>
              <a:rPr lang="en-US" b="1" dirty="0" err="1"/>
              <a:t>hr</a:t>
            </a:r>
            <a:endParaRPr lang="en-US" b="1" dirty="0"/>
          </a:p>
          <a:p>
            <a:pPr algn="ctr"/>
            <a:r>
              <a:rPr lang="en-US" b="1" dirty="0"/>
              <a:t>IV infusion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2071" y="3701143"/>
            <a:ext cx="731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plasma glucose does not fall by at least 10%</a:t>
            </a:r>
          </a:p>
          <a:p>
            <a:pPr algn="ctr"/>
            <a:r>
              <a:rPr lang="en-US" b="1" dirty="0"/>
              <a:t>in first hour, give 0.14 U/kg IV bolus,</a:t>
            </a:r>
          </a:p>
          <a:p>
            <a:pPr algn="ctr"/>
            <a:r>
              <a:rPr lang="en-US" b="1" dirty="0"/>
              <a:t>then continue as previous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0743" y="1871002"/>
            <a:ext cx="2910114" cy="534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0.14 U/kg b-</a:t>
            </a:r>
            <a:r>
              <a:rPr lang="en-US" b="1" dirty="0" err="1"/>
              <a:t>wt</a:t>
            </a:r>
            <a:r>
              <a:rPr lang="en-US" b="1" dirty="0"/>
              <a:t>/</a:t>
            </a:r>
            <a:r>
              <a:rPr lang="en-US" b="1" dirty="0" err="1"/>
              <a:t>hr</a:t>
            </a:r>
            <a:endParaRPr lang="en-US" b="1" dirty="0"/>
          </a:p>
          <a:p>
            <a:pPr algn="ctr"/>
            <a:r>
              <a:rPr lang="en-US" b="1" dirty="0"/>
              <a:t>IV infusion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4911" y="4937761"/>
            <a:ext cx="5086503" cy="126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DKA: When plasma glucose reaches 11.1 </a:t>
            </a:r>
            <a:r>
              <a:rPr lang="en-US" b="1" dirty="0" err="1"/>
              <a:t>mmol</a:t>
            </a:r>
            <a:r>
              <a:rPr lang="en-US" b="1" dirty="0"/>
              <a:t>/L, reduce infusion rate to 0.02-0.05 U/kg/hr. </a:t>
            </a:r>
            <a:endParaRPr lang="en-US" b="1" dirty="0" smtClean="0"/>
          </a:p>
          <a:p>
            <a:r>
              <a:rPr lang="en-US" b="1" dirty="0" smtClean="0"/>
              <a:t>Target </a:t>
            </a:r>
            <a:r>
              <a:rPr lang="en-US" b="1" dirty="0"/>
              <a:t>plasma glucose is 8.4-11.1 </a:t>
            </a:r>
            <a:r>
              <a:rPr lang="en-US" b="1" dirty="0" err="1"/>
              <a:t>mmol</a:t>
            </a:r>
            <a:r>
              <a:rPr lang="en-US" b="1" dirty="0"/>
              <a:t>/L until resolution of DKA.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31988" y="4923692"/>
            <a:ext cx="5373857" cy="13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HHS: When plasma glucose reaches 16.7 </a:t>
            </a:r>
            <a:r>
              <a:rPr lang="en-US" b="1" dirty="0" err="1"/>
              <a:t>mmol</a:t>
            </a:r>
            <a:r>
              <a:rPr lang="en-US" b="1" dirty="0"/>
              <a:t>/L, reduce infusion rate to 0.02-0.05 U/kg/hr. </a:t>
            </a:r>
            <a:endParaRPr lang="en-US" b="1" dirty="0" smtClean="0"/>
          </a:p>
          <a:p>
            <a:r>
              <a:rPr lang="en-US" b="1" dirty="0" smtClean="0"/>
              <a:t>Target </a:t>
            </a:r>
            <a:r>
              <a:rPr lang="en-US" b="1" dirty="0" err="1" smtClean="0"/>
              <a:t>plasmaglucose</a:t>
            </a:r>
            <a:r>
              <a:rPr lang="en-US" b="1" dirty="0" smtClean="0"/>
              <a:t> </a:t>
            </a:r>
            <a:r>
              <a:rPr lang="en-US" b="1" dirty="0"/>
              <a:t>is 11.1-16.7 mmol/L until patient is mentally alert.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581400" y="1514566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81400" y="2362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595914" y="3436257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14057" y="4711698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044543" y="2362200"/>
            <a:ext cx="330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51800" y="1514566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102600" y="4711698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1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9" y="604911"/>
            <a:ext cx="10944664" cy="18006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  <a:cs typeface="Arial" panose="020B0604020202020204" pitchFamily="34" charset="0"/>
              </a:rPr>
              <a:t>Sick day management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72800" cy="382641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Period of </a:t>
            </a: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illness , </a:t>
            </a: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fever, vomiting or diarrhea </a:t>
            </a:r>
          </a:p>
          <a:p>
            <a:pPr marL="914400">
              <a:lnSpc>
                <a:spcPct val="120000"/>
              </a:lnSpc>
              <a:buSzPct val="7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Stop </a:t>
            </a:r>
            <a:r>
              <a:rPr lang="en-US" dirty="0" err="1" smtClean="0">
                <a:latin typeface="Copperplate Gothic Bold" pitchFamily="34" charset="0"/>
                <a:cs typeface="Arial" panose="020B0604020202020204" pitchFamily="34" charset="0"/>
              </a:rPr>
              <a:t>Metformin</a:t>
            </a: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 temporarily </a:t>
            </a:r>
          </a:p>
          <a:p>
            <a:pPr marL="914400">
              <a:lnSpc>
                <a:spcPct val="120000"/>
              </a:lnSpc>
              <a:buSzPct val="7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Stop SGLT2 inhibitor to avoid ketosis and dehydration</a:t>
            </a:r>
          </a:p>
          <a:p>
            <a:pPr marL="914400">
              <a:lnSpc>
                <a:spcPct val="120000"/>
              </a:lnSpc>
              <a:buSzPct val="7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DPP4 inhibitors can be continued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Target to maintain between 6-10 </a:t>
            </a:r>
            <a:r>
              <a:rPr lang="en-US" dirty="0" err="1" smtClean="0">
                <a:latin typeface="Copperplate Gothic Bold" pitchFamily="34" charset="0"/>
                <a:cs typeface="Arial" panose="020B0604020202020204" pitchFamily="34" charset="0"/>
              </a:rPr>
              <a:t>mmol</a:t>
            </a: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 /L &amp; check BG 4 hourly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pperplate Gothic Bold" pitchFamily="34" charset="0"/>
                <a:cs typeface="Arial" panose="020B0604020202020204" pitchFamily="34" charset="0"/>
              </a:rPr>
              <a:t>Regular exercise and physical activity should be postponed during sick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633046"/>
            <a:ext cx="10958731" cy="17725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CKD patients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with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diabetes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307102"/>
            <a:ext cx="11085341" cy="378420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1.In CKD, there is increased risk of hypoglycemia while using insulin due to decreased clearance.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2.All available insulin preparations can be used in patients with CKD.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3.Usually, no dose adjustment is required for total daily dose (TDD) of insulin if the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eGFR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 is &gt;50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mL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/min /sq body surface area. </a:t>
            </a:r>
            <a:endParaRPr lang="en-US" dirty="0" smtClean="0">
              <a:latin typeface="Copperplate Gothic Bold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4.Reduction to 75% of TDD of insulin when the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eGFR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 is between 10 and 50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mL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/min/sq body surface area 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and to 50% of TDD for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eGFR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 of &lt;10 </a:t>
            </a:r>
            <a:r>
              <a:rPr lang="en-US" dirty="0" err="1" smtClean="0">
                <a:latin typeface="Copperplate Gothic Bold" pitchFamily="34" charset="0"/>
                <a:cs typeface="Arial" pitchFamily="34" charset="0"/>
              </a:rPr>
              <a:t>mL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/min/sq body area be </a:t>
            </a: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considered which is independent of the type of insulin being used.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44664" cy="18147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CKD patients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with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391508"/>
            <a:ext cx="10958732" cy="38264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sz="3800" dirty="0" smtClean="0">
              <a:latin typeface="Copperplate Gothic Bold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4400" dirty="0" smtClean="0">
                <a:latin typeface="Copperplate Gothic Bold" pitchFamily="34" charset="0"/>
                <a:cs typeface="Arial" pitchFamily="34" charset="0"/>
              </a:rPr>
              <a:t>  5.Long acting insulin/ basal insulin analogue should be used with reduced dose during initiation and intensification.</a:t>
            </a:r>
          </a:p>
          <a:p>
            <a:pPr marL="448056">
              <a:lnSpc>
                <a:spcPct val="120000"/>
              </a:lnSpc>
              <a:buNone/>
            </a:pPr>
            <a:r>
              <a:rPr lang="en-US" sz="4400" dirty="0" smtClean="0">
                <a:latin typeface="Copperplate Gothic Bold" pitchFamily="34" charset="0"/>
                <a:cs typeface="Arial" pitchFamily="34" charset="0"/>
              </a:rPr>
              <a:t>6.Close monitoring of blood glucose and adjustment of insulin doses are required to avoid hypoglycemia. </a:t>
            </a:r>
          </a:p>
          <a:p>
            <a:pPr marL="448056">
              <a:lnSpc>
                <a:spcPct val="120000"/>
              </a:lnSpc>
              <a:buNone/>
            </a:pPr>
            <a:r>
              <a:rPr lang="en-US" sz="4400" dirty="0" smtClean="0">
                <a:latin typeface="Copperplate Gothic Bold" pitchFamily="34" charset="0"/>
                <a:cs typeface="Arial" pitchFamily="34" charset="0"/>
              </a:rPr>
              <a:t>7.Good </a:t>
            </a:r>
            <a:r>
              <a:rPr lang="en-US" sz="4400" dirty="0" err="1" smtClean="0">
                <a:latin typeface="Copperplate Gothic Bold" pitchFamily="34" charset="0"/>
                <a:cs typeface="Arial" panose="020B0604020202020204" pitchFamily="34" charset="0"/>
              </a:rPr>
              <a:t>glycemic</a:t>
            </a:r>
            <a:r>
              <a:rPr lang="en-US" sz="4400" dirty="0" smtClean="0">
                <a:latin typeface="Copperplate Gothic Bold" pitchFamily="34" charset="0"/>
                <a:cs typeface="Arial" panose="020B0604020202020204" pitchFamily="34" charset="0"/>
              </a:rPr>
              <a:t> control with SGLT2 inhibitors and GLP1-RA</a:t>
            </a:r>
          </a:p>
          <a:p>
            <a:pPr marL="448056">
              <a:lnSpc>
                <a:spcPct val="120000"/>
              </a:lnSpc>
              <a:buNone/>
            </a:pPr>
            <a:r>
              <a:rPr lang="en-US" sz="4400" dirty="0" smtClean="0">
                <a:latin typeface="Copperplate Gothic Bold" pitchFamily="34" charset="0"/>
                <a:cs typeface="Arial" panose="020B0604020202020204" pitchFamily="34" charset="0"/>
              </a:rPr>
              <a:t>8.ACE inhibitors or ARBs are preferred drugs for control of BP (&lt;130/80 mm of hg)</a:t>
            </a:r>
          </a:p>
          <a:p>
            <a:pPr algn="just">
              <a:buNone/>
            </a:pPr>
            <a:endParaRPr lang="en-US" sz="4400" dirty="0" smtClean="0">
              <a:latin typeface="Copperplate Gothic Bold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33046"/>
            <a:ext cx="10944664" cy="177252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pperplate Gothic Bold" pitchFamily="34" charset="0"/>
              </a:rPr>
              <a:t>Cld</a:t>
            </a:r>
            <a:r>
              <a:rPr lang="en-US" dirty="0" smtClean="0">
                <a:latin typeface="Copperplate Gothic Bold" pitchFamily="34" charset="0"/>
              </a:rPr>
              <a:t> patients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with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diabetes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33711"/>
            <a:ext cx="10972800" cy="378420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1.In CLD, short acting insulin analogues can be used just after meal if patient have nausea or reduced appetite.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2.Frequent dose adjustment and careful glucose monitoring for T2DM and CLD patients is thus very important to minimize the risk of hypoglycemia or hyperglycemia.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  <a:cs typeface="Arial" pitchFamily="34" charset="0"/>
              </a:rPr>
              <a:t>3. Meals should be taken every three-hourly to avoid hypoglycemia.</a:t>
            </a:r>
          </a:p>
          <a:p>
            <a:pPr>
              <a:buNone/>
            </a:pPr>
            <a:endParaRPr lang="en-US" sz="2800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618978"/>
            <a:ext cx="10972800" cy="1800665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Diabetes and surgery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58732" cy="3812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dirty="0" smtClean="0">
                <a:latin typeface="Copperplate Gothic Bold" pitchFamily="34" charset="0"/>
              </a:rPr>
              <a:t>Principles:</a:t>
            </a: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1.Careful pre-operative </a:t>
            </a:r>
            <a:r>
              <a:rPr lang="en-US" sz="2600" dirty="0" err="1" smtClean="0">
                <a:latin typeface="Copperplate Gothic Bold" pitchFamily="34" charset="0"/>
              </a:rPr>
              <a:t>assessment,perioperative</a:t>
            </a:r>
            <a:r>
              <a:rPr lang="en-US" sz="2600" dirty="0" smtClean="0">
                <a:latin typeface="Copperplate Gothic Bold" pitchFamily="34" charset="0"/>
              </a:rPr>
              <a:t>  management and post-operative assessment are  </a:t>
            </a:r>
            <a:r>
              <a:rPr lang="en-US" sz="2600" dirty="0" err="1" smtClean="0">
                <a:latin typeface="Copperplate Gothic Bold" pitchFamily="34" charset="0"/>
              </a:rPr>
              <a:t>manditory</a:t>
            </a:r>
            <a:endParaRPr lang="en-US" sz="26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2.First categories as- </a:t>
            </a: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                                      </a:t>
            </a:r>
            <a:r>
              <a:rPr lang="en-US" sz="2600" dirty="0" err="1" smtClean="0">
                <a:latin typeface="Copperplate Gothic Bold" pitchFamily="34" charset="0"/>
              </a:rPr>
              <a:t>a.patients</a:t>
            </a:r>
            <a:r>
              <a:rPr lang="en-US" sz="2600" dirty="0" smtClean="0">
                <a:latin typeface="Copperplate Gothic Bold" pitchFamily="34" charset="0"/>
              </a:rPr>
              <a:t> with  short  starvation</a:t>
            </a: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                                      </a:t>
            </a:r>
            <a:r>
              <a:rPr lang="en-US" sz="2600" dirty="0" err="1" smtClean="0">
                <a:latin typeface="Copperplate Gothic Bold" pitchFamily="34" charset="0"/>
              </a:rPr>
              <a:t>b.patients</a:t>
            </a:r>
            <a:r>
              <a:rPr lang="en-US" sz="2600" dirty="0" smtClean="0">
                <a:latin typeface="Copperplate Gothic Bold" pitchFamily="34" charset="0"/>
              </a:rPr>
              <a:t> with  long  starvation</a:t>
            </a: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3.Metformin </a:t>
            </a:r>
            <a:r>
              <a:rPr lang="en-US" sz="2600" dirty="0" err="1" smtClean="0">
                <a:latin typeface="Copperplate Gothic Bold" pitchFamily="34" charset="0"/>
              </a:rPr>
              <a:t>shoud</a:t>
            </a:r>
            <a:r>
              <a:rPr lang="en-US" sz="2600" dirty="0" smtClean="0">
                <a:latin typeface="Copperplate Gothic Bold" pitchFamily="34" charset="0"/>
              </a:rPr>
              <a:t> be stopped 24 hrs before day of operation</a:t>
            </a:r>
          </a:p>
          <a:p>
            <a:pPr>
              <a:buNone/>
            </a:pPr>
            <a:r>
              <a:rPr lang="en-US" sz="2600" dirty="0" smtClean="0">
                <a:latin typeface="Copperplate Gothic Bold" pitchFamily="34" charset="0"/>
              </a:rPr>
              <a:t>4.dpp4 inhibitors should be stopped 3-4 days before  the day of operation</a:t>
            </a:r>
            <a:r>
              <a:rPr lang="en-US" dirty="0" smtClean="0">
                <a:latin typeface="Copperplate Gothic Bold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633046"/>
            <a:ext cx="10944664" cy="1772529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Diabetes and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47777"/>
            <a:ext cx="10944665" cy="37982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4.Withheld any  other  </a:t>
            </a:r>
            <a:r>
              <a:rPr lang="en-US" dirty="0" err="1" smtClean="0">
                <a:latin typeface="Copperplate Gothic Bold" pitchFamily="34" charset="0"/>
              </a:rPr>
              <a:t>oha</a:t>
            </a:r>
            <a:r>
              <a:rPr lang="en-US" dirty="0" smtClean="0">
                <a:latin typeface="Copperplate Gothic Bold" pitchFamily="34" charset="0"/>
              </a:rPr>
              <a:t> in the morning of day of operation and start 50% </a:t>
            </a:r>
            <a:r>
              <a:rPr lang="en-US" dirty="0" smtClean="0">
                <a:latin typeface="Copperplate Gothic Bold" pitchFamily="34" charset="0"/>
              </a:rPr>
              <a:t>dose </a:t>
            </a:r>
            <a:r>
              <a:rPr lang="en-US" dirty="0" err="1" smtClean="0">
                <a:latin typeface="Copperplate Gothic Bold" pitchFamily="34" charset="0"/>
              </a:rPr>
              <a:t>nph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insulin or 75-80 % dose of long acting analogue.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5.The blood glucose goal in the </a:t>
            </a:r>
            <a:r>
              <a:rPr lang="en-US" dirty="0" err="1" smtClean="0">
                <a:latin typeface="Copperplate Gothic Bold" pitchFamily="34" charset="0"/>
              </a:rPr>
              <a:t>perioperative</a:t>
            </a:r>
            <a:r>
              <a:rPr lang="en-US" dirty="0" smtClean="0">
                <a:latin typeface="Copperplate Gothic Bold" pitchFamily="34" charset="0"/>
              </a:rPr>
              <a:t> period should be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100–180 </a:t>
            </a:r>
            <a:r>
              <a:rPr lang="en-US" dirty="0" smtClean="0">
                <a:latin typeface="Copperplate Gothic Bold" pitchFamily="34" charset="0"/>
              </a:rPr>
              <a:t>mg/</a:t>
            </a:r>
            <a:r>
              <a:rPr lang="en-US" dirty="0" err="1" smtClean="0">
                <a:latin typeface="Copperplate Gothic Bold" pitchFamily="34" charset="0"/>
              </a:rPr>
              <a:t>dL</a:t>
            </a:r>
            <a:r>
              <a:rPr lang="en-US" dirty="0" smtClean="0">
                <a:latin typeface="Copperplate Gothic Bold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5.6–10.0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mmol</a:t>
            </a:r>
            <a:r>
              <a:rPr lang="en-US" dirty="0" smtClean="0">
                <a:latin typeface="Copperplate Gothic Bold" pitchFamily="34" charset="0"/>
              </a:rPr>
              <a:t>/L) 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dirty="0" smtClean="0">
                <a:latin typeface="Copperplate Gothic Bold" pitchFamily="34" charset="0"/>
              </a:rPr>
              <a:t>4 </a:t>
            </a:r>
            <a:r>
              <a:rPr lang="en-US" dirty="0" smtClean="0">
                <a:latin typeface="Copperplate Gothic Bold" pitchFamily="34" charset="0"/>
              </a:rPr>
              <a:t>hour </a:t>
            </a:r>
            <a:r>
              <a:rPr lang="en-US" dirty="0" smtClean="0">
                <a:latin typeface="Copperplate Gothic Bold" pitchFamily="34" charset="0"/>
              </a:rPr>
              <a:t>of the </a:t>
            </a:r>
            <a:r>
              <a:rPr lang="en-US" dirty="0" smtClean="0">
                <a:latin typeface="Copperplate Gothic Bold" pitchFamily="34" charset="0"/>
              </a:rPr>
              <a:t>surgery.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6.Blood glucose monitor 4 to 6 hourly.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7.Iv insulin  continue till oral </a:t>
            </a:r>
            <a:r>
              <a:rPr lang="en-US" dirty="0" smtClean="0">
                <a:latin typeface="Copperplate Gothic Bold" pitchFamily="34" charset="0"/>
              </a:rPr>
              <a:t>feeding.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8.Initiate </a:t>
            </a:r>
            <a:r>
              <a:rPr lang="en-US" dirty="0" err="1" smtClean="0">
                <a:latin typeface="Copperplate Gothic Bold" pitchFamily="34" charset="0"/>
              </a:rPr>
              <a:t>subcutanious</a:t>
            </a:r>
            <a:r>
              <a:rPr lang="en-US" dirty="0" smtClean="0">
                <a:latin typeface="Copperplate Gothic Bold" pitchFamily="34" charset="0"/>
              </a:rPr>
              <a:t> insulin  when oral feeding start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9.Continue insulin until wound healing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10.Delay surgery when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hba1c % is 8.5</a:t>
            </a:r>
          </a:p>
          <a:p>
            <a:pPr>
              <a:buNone/>
            </a:pP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618978"/>
            <a:ext cx="10986867" cy="18147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Transition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 From 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IV Insulin to SC Insulin</a:t>
            </a:r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33711"/>
            <a:ext cx="10944664" cy="3798277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b="1" dirty="0" smtClean="0">
                <a:latin typeface="Copperplate Gothic Bold" pitchFamily="34" charset="0"/>
              </a:rPr>
              <a:t>IV insulin should be transitioned to SC insulin therapy if </a:t>
            </a:r>
            <a:r>
              <a:rPr lang="en-US" dirty="0" smtClean="0">
                <a:latin typeface="Copperplate Gothic Bold" pitchFamily="34" charset="0"/>
              </a:rPr>
              <a:t>-</a:t>
            </a:r>
          </a:p>
          <a:p>
            <a:pPr lvl="1"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1.patient is clinically stable</a:t>
            </a:r>
          </a:p>
          <a:p>
            <a:pPr lvl="1"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2.patient is biochemically stable</a:t>
            </a:r>
          </a:p>
          <a:p>
            <a:pPr lvl="1"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3.Patient is able to take oral food </a:t>
            </a:r>
          </a:p>
          <a:p>
            <a:pPr>
              <a:buNone/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Because of short half-life of IV insulin, SC insulin should be</a:t>
            </a:r>
          </a:p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administered at least 1-2 hours prior to discontinuing the</a:t>
            </a:r>
          </a:p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drip.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590843"/>
            <a:ext cx="10972799" cy="1814731"/>
          </a:xfrm>
        </p:spPr>
        <p:txBody>
          <a:bodyPr/>
          <a:lstStyle/>
          <a:p>
            <a:r>
              <a:rPr lang="en-US" b="1" dirty="0" smtClean="0">
                <a:latin typeface="Copperplate Gothic Bold" pitchFamily="34" charset="0"/>
              </a:rPr>
              <a:t>epidemiology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19643"/>
            <a:ext cx="10930597" cy="381234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Diabetes is a major </a:t>
            </a:r>
            <a:r>
              <a:rPr lang="en-US" sz="3100" dirty="0" err="1" smtClean="0">
                <a:latin typeface="Copperplate Gothic Bold" pitchFamily="34" charset="0"/>
                <a:cs typeface="Arial" panose="020B0604020202020204" pitchFamily="34" charset="0"/>
              </a:rPr>
              <a:t>pubhealth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 issue not only in </a:t>
            </a:r>
            <a:r>
              <a:rPr lang="en-US" sz="3100" dirty="0" err="1" smtClean="0">
                <a:latin typeface="Copperplate Gothic Bold" pitchFamily="34" charset="0"/>
                <a:cs typeface="Arial" panose="020B0604020202020204" pitchFamily="34" charset="0"/>
              </a:rPr>
              <a:t>bangladesh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 but also in the world.</a:t>
            </a:r>
          </a:p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It is one of the most common non-communicable disease globally.</a:t>
            </a:r>
          </a:p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Diabetes mellitus is one of the important </a:t>
            </a:r>
            <a:r>
              <a:rPr lang="en-US" sz="3100" dirty="0" err="1" smtClean="0">
                <a:latin typeface="Copperplate Gothic Bold" pitchFamily="34" charset="0"/>
                <a:cs typeface="Arial" panose="020B0604020202020204" pitchFamily="34" charset="0"/>
              </a:rPr>
              <a:t>comorbid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 condition of many diseases in our body.</a:t>
            </a:r>
          </a:p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Untreated and uncontrolled diabetes mellitus may lead to various micro and </a:t>
            </a:r>
            <a:r>
              <a:rPr lang="en-US" sz="3100" dirty="0" err="1" smtClean="0">
                <a:latin typeface="Copperplate Gothic Bold" pitchFamily="34" charset="0"/>
                <a:cs typeface="Arial" panose="020B0604020202020204" pitchFamily="34" charset="0"/>
              </a:rPr>
              <a:t>macrovascullar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 complications</a:t>
            </a:r>
            <a:r>
              <a:rPr lang="en-US" sz="3100" dirty="0" smtClean="0">
                <a:latin typeface="Copperplate Gothic Bol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9" y="618978"/>
            <a:ext cx="11015002" cy="1800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Transitioning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From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iv insulin to sc Insulin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05575"/>
            <a:ext cx="10958733" cy="386861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Subcutaneous basal insulin should be given 2 hours before intravenous infusion is discontinued, with the aim of minimizing rebound hyperglycemia.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Administration of a low dose (0.15–0.3 units/kg) of basal insulin analog in addition to intravenous insulin infusion may reduce the duration of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insulin action.</a:t>
            </a:r>
            <a:endParaRPr lang="en-US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590843"/>
            <a:ext cx="10986868" cy="1842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Transitioning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From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iv insulin to sc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19643"/>
            <a:ext cx="10958732" cy="37982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err="1" smtClean="0">
                <a:latin typeface="Copperplate Gothic Bold" pitchFamily="34" charset="0"/>
              </a:rPr>
              <a:t>a.From</a:t>
            </a:r>
            <a:r>
              <a:rPr lang="en-US" b="1" dirty="0" smtClean="0">
                <a:latin typeface="Copperplate Gothic Bold" pitchFamily="34" charset="0"/>
              </a:rPr>
              <a:t> 24 hours </a:t>
            </a:r>
            <a:r>
              <a:rPr lang="en-US" b="1" dirty="0" err="1" smtClean="0">
                <a:latin typeface="Copperplate Gothic Bold" pitchFamily="34" charset="0"/>
              </a:rPr>
              <a:t>requirent</a:t>
            </a:r>
            <a:r>
              <a:rPr lang="en-US" b="1" dirty="0" smtClean="0">
                <a:latin typeface="Copperplate Gothic Bold" pitchFamily="34" charset="0"/>
              </a:rPr>
              <a:t> of insulin: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1.Estimate the basal SC insulin dose based on the total amount of IV insulin given in the last 6 hours. 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2.Calculate the total amount of insulin given during the last 6 hours of the IV insulin infusion and multiply by 4 for an estimate of the 24-hour insulin requirement.</a:t>
            </a: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 3.then reduce that amount by 20% for an initial SC basal insulin dose. This calculation assumes the patient was NPO while on the insulin infusion.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7" y="618978"/>
            <a:ext cx="10958733" cy="178659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Calculating the SC Insulin Dose after iv insulin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44665" cy="3854548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calculate total insulin required in last 6 hrs(</a:t>
            </a:r>
            <a:r>
              <a:rPr lang="en-US" dirty="0" err="1" smtClean="0">
                <a:latin typeface="Copperplate Gothic Bold" pitchFamily="34" charset="0"/>
              </a:rPr>
              <a:t>eg</a:t>
            </a:r>
            <a:r>
              <a:rPr lang="en-US" dirty="0" smtClean="0">
                <a:latin typeface="Copperplate Gothic Bold" pitchFamily="34" charset="0"/>
              </a:rPr>
              <a:t> . if pt getting 2 U/hr so in last 6 hrs he got 2</a:t>
            </a:r>
            <a:r>
              <a:rPr lang="he-IL" dirty="0" smtClean="0">
                <a:latin typeface="Copperplate Gothic Bold" pitchFamily="34" charset="0"/>
              </a:rPr>
              <a:t>א</a:t>
            </a:r>
            <a:r>
              <a:rPr lang="en-US" dirty="0" smtClean="0">
                <a:latin typeface="Copperplate Gothic Bold" pitchFamily="34" charset="0"/>
                <a:cs typeface="Arial"/>
              </a:rPr>
              <a:t>6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 12 units</a:t>
            </a:r>
            <a:r>
              <a:rPr lang="en-US" dirty="0" smtClean="0">
                <a:latin typeface="Copperplate Gothic Bold" pitchFamily="34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    So 24 hrs insulin requirement 12</a:t>
            </a:r>
            <a:r>
              <a:rPr lang="he-IL" dirty="0" smtClean="0">
                <a:latin typeface="Copperplate Gothic Bold" pitchFamily="34" charset="0"/>
              </a:rPr>
              <a:t>א</a:t>
            </a:r>
            <a:r>
              <a:rPr lang="en-US" dirty="0" smtClean="0">
                <a:latin typeface="Copperplate Gothic Bold" pitchFamily="34" charset="0"/>
                <a:cs typeface="Arial"/>
              </a:rPr>
              <a:t>4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 48 U.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80% of last 24 hrs insulin requirement given40U/day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err="1" smtClean="0">
                <a:latin typeface="Copperplate Gothic Bold" pitchFamily="34" charset="0"/>
                <a:cs typeface="Arial"/>
                <a:sym typeface="Symbol"/>
              </a:rPr>
              <a:t>inj.Short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acting insulin 100U   6+ 6+ 6 and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err="1" smtClean="0">
                <a:latin typeface="Copperplate Gothic Bold" pitchFamily="34" charset="0"/>
                <a:cs typeface="Arial"/>
                <a:sym typeface="Symbol"/>
              </a:rPr>
              <a:t>inj.Intermediate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acting insulin 100U   10+ 0+10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             or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</a:t>
            </a:r>
            <a:r>
              <a:rPr lang="en-US" dirty="0" err="1" smtClean="0">
                <a:latin typeface="Copperplate Gothic Bold" pitchFamily="34" charset="0"/>
                <a:cs typeface="Arial"/>
                <a:sym typeface="Symbol"/>
              </a:rPr>
              <a:t>Inj.Aspart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6+ 6+ 6  and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 </a:t>
            </a:r>
            <a:r>
              <a:rPr lang="en-US" dirty="0" err="1" smtClean="0">
                <a:latin typeface="Copperplate Gothic Bold" pitchFamily="34" charset="0"/>
                <a:cs typeface="Arial"/>
                <a:sym typeface="Symbol"/>
              </a:rPr>
              <a:t>inj.Glargine</a:t>
            </a:r>
            <a:r>
              <a:rPr lang="en-US" dirty="0" smtClean="0">
                <a:latin typeface="Copperplate Gothic Bold" pitchFamily="34" charset="0"/>
                <a:cs typeface="Arial"/>
                <a:sym typeface="Symbol"/>
              </a:rPr>
              <a:t> 0+ 0+ 20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633046"/>
            <a:ext cx="10930597" cy="17865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Transitioning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From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iv insulin to sc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61846"/>
            <a:ext cx="10930597" cy="3770142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B.Based</a:t>
            </a:r>
            <a:r>
              <a:rPr lang="en-US" b="1" dirty="0" smtClean="0">
                <a:latin typeface="Copperplate Gothic Bold" pitchFamily="34" charset="0"/>
              </a:rPr>
              <a:t> on prior home </a:t>
            </a:r>
            <a:r>
              <a:rPr lang="en-US" b="1" dirty="0" err="1" smtClean="0">
                <a:latin typeface="Copperplate Gothic Bold" pitchFamily="34" charset="0"/>
              </a:rPr>
              <a:t>insuli</a:t>
            </a:r>
            <a:r>
              <a:rPr lang="en-US" b="1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>n dose</a:t>
            </a:r>
            <a:r>
              <a:rPr lang="en-US" b="1" dirty="0" smtClean="0">
                <a:latin typeface="Copperplate Gothic Bold" pitchFamily="34" charset="0"/>
              </a:rPr>
              <a:t>.</a:t>
            </a:r>
          </a:p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c.Following</a:t>
            </a:r>
            <a:r>
              <a:rPr lang="en-US" b="1" dirty="0" smtClean="0">
                <a:latin typeface="Copperplate Gothic Bold" pitchFamily="34" charset="0"/>
              </a:rPr>
              <a:t> weight-based approach </a:t>
            </a:r>
            <a:r>
              <a:rPr lang="en-US" b="1" dirty="0" smtClean="0">
                <a:latin typeface="Copperplate Gothic Bold" pitchFamily="34" charset="0"/>
              </a:rPr>
              <a:t>. </a:t>
            </a:r>
            <a:endParaRPr lang="en-US" b="1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8978"/>
            <a:ext cx="9601196" cy="180066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HYPOGLYCEMIA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30597" cy="3798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Difinition</a:t>
            </a:r>
            <a:r>
              <a:rPr lang="en-US" b="1" dirty="0" smtClean="0">
                <a:latin typeface="Copperplate Gothic Bold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may be </a:t>
            </a:r>
            <a:r>
              <a:rPr lang="en-US" dirty="0" err="1" smtClean="0">
                <a:latin typeface="Copperplate Gothic Bold" pitchFamily="34" charset="0"/>
              </a:rPr>
              <a:t>difined</a:t>
            </a:r>
            <a:r>
              <a:rPr lang="en-US" dirty="0" smtClean="0">
                <a:latin typeface="Copperplate Gothic Bold" pitchFamily="34" charset="0"/>
              </a:rPr>
              <a:t> as clinical condition  with blood </a:t>
            </a:r>
            <a:r>
              <a:rPr lang="en-US" dirty="0" err="1" smtClean="0">
                <a:latin typeface="Copperplate Gothic Bold" pitchFamily="34" charset="0"/>
              </a:rPr>
              <a:t>evel</a:t>
            </a:r>
            <a:r>
              <a:rPr lang="en-US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&lt;3.9 </a:t>
            </a:r>
            <a:r>
              <a:rPr lang="en-US" dirty="0" smtClean="0">
                <a:latin typeface="Copperplate Gothic Bold" pitchFamily="34" charset="0"/>
              </a:rPr>
              <a:t>m </a:t>
            </a:r>
            <a:r>
              <a:rPr lang="en-US" dirty="0" smtClean="0">
                <a:latin typeface="Copperplate Gothic Bold" pitchFamily="34" charset="0"/>
              </a:rPr>
              <a:t>mol/l.  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dirty="0" smtClean="0">
              <a:latin typeface="Copperplate Gothic Bold" pitchFamily="34" charset="0"/>
            </a:endParaRPr>
          </a:p>
          <a:p>
            <a:r>
              <a:rPr lang="en-US" b="1" dirty="0" smtClean="0">
                <a:latin typeface="Copperplate Gothic Bold" pitchFamily="34" charset="0"/>
              </a:rPr>
              <a:t>Level:</a:t>
            </a:r>
          </a:p>
          <a:p>
            <a:pPr lvl="1" algn="just">
              <a:buNone/>
            </a:pPr>
            <a:r>
              <a:rPr lang="en-US" sz="2400" dirty="0" smtClean="0">
                <a:latin typeface="Copperplate Gothic Bold" pitchFamily="34" charset="0"/>
              </a:rPr>
              <a:t>Level 1: Blood glucose of 54 –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69</a:t>
            </a:r>
            <a:r>
              <a:rPr lang="en-US" sz="2400" dirty="0" smtClean="0">
                <a:latin typeface="Copperplate Gothic Bold" pitchFamily="34" charset="0"/>
              </a:rPr>
              <a:t> mg/dl (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3.0 – 3.8 </a:t>
            </a:r>
            <a:r>
              <a:rPr lang="en-US" sz="2400" dirty="0" err="1" smtClean="0">
                <a:latin typeface="Copperplate Gothic Bold" pitchFamily="34" charset="0"/>
              </a:rPr>
              <a:t>mmol</a:t>
            </a:r>
            <a:r>
              <a:rPr lang="en-US" sz="2400" dirty="0" smtClean="0">
                <a:latin typeface="Copperplate Gothic Bold" pitchFamily="34" charset="0"/>
              </a:rPr>
              <a:t>/L)</a:t>
            </a:r>
          </a:p>
          <a:p>
            <a:pPr lvl="1" algn="just">
              <a:buNone/>
            </a:pPr>
            <a:r>
              <a:rPr lang="en-US" sz="2400" dirty="0" smtClean="0">
                <a:latin typeface="Copperplate Gothic Bold" pitchFamily="34" charset="0"/>
              </a:rPr>
              <a:t>Level 2: Blood glucose of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&lt;54 </a:t>
            </a:r>
            <a:r>
              <a:rPr lang="en-US" sz="2400" dirty="0" smtClean="0">
                <a:latin typeface="Copperplate Gothic Bold" pitchFamily="34" charset="0"/>
              </a:rPr>
              <a:t>mg/dl (</a:t>
            </a:r>
            <a:r>
              <a:rPr lang="en-US" sz="2400" dirty="0" smtClean="0">
                <a:solidFill>
                  <a:srgbClr val="FF0000"/>
                </a:solidFill>
                <a:latin typeface="Copperplate Gothic Bold" pitchFamily="34" charset="0"/>
              </a:rPr>
              <a:t>&lt;3.0 </a:t>
            </a:r>
            <a:r>
              <a:rPr lang="en-US" sz="2400" dirty="0" err="1" smtClean="0">
                <a:latin typeface="Copperplate Gothic Bold" pitchFamily="34" charset="0"/>
              </a:rPr>
              <a:t>mmol</a:t>
            </a:r>
            <a:r>
              <a:rPr lang="en-US" sz="2400" dirty="0" smtClean="0">
                <a:latin typeface="Copperplate Gothic Bold" pitchFamily="34" charset="0"/>
              </a:rPr>
              <a:t>/L)</a:t>
            </a:r>
          </a:p>
          <a:p>
            <a:pPr lvl="1">
              <a:buNone/>
            </a:pPr>
            <a:r>
              <a:rPr lang="en-US" sz="2400" dirty="0" smtClean="0">
                <a:latin typeface="Copperplate Gothic Bold" pitchFamily="34" charset="0"/>
              </a:rPr>
              <a:t>Level 3: Clinical event characterized by altered mental and physical functioning which requires assistance from another person for recovery.</a:t>
            </a:r>
            <a:endParaRPr lang="en-US" sz="2400" b="1" dirty="0" smtClean="0">
              <a:latin typeface="Copperplate Gothic Bold" pitchFamily="34" charset="0"/>
            </a:endParaRPr>
          </a:p>
          <a:p>
            <a:endParaRPr lang="en-US" b="1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1012874"/>
            <a:ext cx="10972800" cy="137863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Causes </a:t>
            </a:r>
            <a:r>
              <a:rPr lang="en-US" b="1" dirty="0" err="1" smtClean="0">
                <a:solidFill>
                  <a:schemeClr val="tx2"/>
                </a:solidFill>
                <a:latin typeface="Copperplate Gothic Bold" pitchFamily="34" charset="0"/>
              </a:rPr>
              <a:t>hypoglycaemia</a:t>
            </a: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 in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hospital hypoglycemia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19643"/>
            <a:ext cx="10958732" cy="379827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pperplate Gothic Bold" pitchFamily="34" charset="0"/>
              </a:rPr>
              <a:t>Overdose of insulin</a:t>
            </a:r>
          </a:p>
          <a:p>
            <a:r>
              <a:rPr lang="en-US" dirty="0" smtClean="0">
                <a:latin typeface="Copperplate Gothic Bold" pitchFamily="34" charset="0"/>
              </a:rPr>
              <a:t>Excess intake of insulin </a:t>
            </a:r>
            <a:r>
              <a:rPr lang="en-US" dirty="0" err="1" smtClean="0">
                <a:latin typeface="Copperplate Gothic Bold" pitchFamily="34" charset="0"/>
              </a:rPr>
              <a:t>secretogogues</a:t>
            </a:r>
            <a:endParaRPr lang="en-US" dirty="0" smtClean="0">
              <a:latin typeface="Copperplate Gothic Bold" pitchFamily="34" charset="0"/>
            </a:endParaRPr>
          </a:p>
          <a:p>
            <a:r>
              <a:rPr lang="en-US" dirty="0" smtClean="0">
                <a:latin typeface="Copperplate Gothic Bold" pitchFamily="34" charset="0"/>
              </a:rPr>
              <a:t>Delay or omission of meal</a:t>
            </a:r>
          </a:p>
          <a:p>
            <a:r>
              <a:rPr lang="en-US" dirty="0" smtClean="0">
                <a:latin typeface="Copperplate Gothic Bold" pitchFamily="34" charset="0"/>
              </a:rPr>
              <a:t>Medical cause: hepatic failure, renal failure, </a:t>
            </a:r>
            <a:r>
              <a:rPr lang="en-US" dirty="0" err="1" smtClean="0">
                <a:latin typeface="Copperplate Gothic Bold" pitchFamily="34" charset="0"/>
              </a:rPr>
              <a:t>cardiogenic</a:t>
            </a:r>
            <a:r>
              <a:rPr lang="en-US" dirty="0" smtClean="0">
                <a:latin typeface="Copperplate Gothic Bold" pitchFamily="34" charset="0"/>
              </a:rPr>
              <a:t> shock, severe sepsis</a:t>
            </a:r>
          </a:p>
          <a:p>
            <a:r>
              <a:rPr lang="en-US" dirty="0" smtClean="0">
                <a:latin typeface="Copperplate Gothic Bold" pitchFamily="34" charset="0"/>
              </a:rPr>
              <a:t>Surgical cause: NPO for operation</a:t>
            </a:r>
          </a:p>
          <a:p>
            <a:r>
              <a:rPr lang="en-US" dirty="0" smtClean="0">
                <a:latin typeface="Copperplate Gothic Bold" pitchFamily="34" charset="0"/>
              </a:rPr>
              <a:t>Error of insulin prescription or </a:t>
            </a:r>
            <a:r>
              <a:rPr lang="en-US" dirty="0" err="1" smtClean="0">
                <a:latin typeface="Copperplate Gothic Bold" pitchFamily="34" charset="0"/>
              </a:rPr>
              <a:t>adminstration</a:t>
            </a:r>
            <a:endParaRPr lang="en-US" dirty="0" smtClean="0">
              <a:latin typeface="Copperplate Gothic Bold" pitchFamily="34" charset="0"/>
            </a:endParaRPr>
          </a:p>
          <a:p>
            <a:r>
              <a:rPr lang="en-US" dirty="0" smtClean="0">
                <a:latin typeface="Copperplate Gothic Bold" pitchFamily="34" charset="0"/>
              </a:rPr>
              <a:t>Sudden reduction of </a:t>
            </a:r>
            <a:r>
              <a:rPr lang="en-US" dirty="0" err="1" smtClean="0">
                <a:latin typeface="Copperplate Gothic Bold" pitchFamily="34" charset="0"/>
              </a:rPr>
              <a:t>ecessive</a:t>
            </a:r>
            <a:r>
              <a:rPr lang="en-US" dirty="0" smtClean="0">
                <a:latin typeface="Copperplate Gothic Bold" pitchFamily="34" charset="0"/>
              </a:rPr>
              <a:t> amount steroid</a:t>
            </a:r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7" y="647114"/>
            <a:ext cx="10958733" cy="17584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TREATMENT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of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hypoglycaemia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58733" cy="382641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a.</a:t>
            </a:r>
            <a:r>
              <a:rPr lang="en-US" b="1" dirty="0" err="1" smtClean="0">
                <a:latin typeface="Copperplate Gothic Bold" pitchFamily="34" charset="0"/>
              </a:rPr>
              <a:t>Mild</a:t>
            </a:r>
            <a:r>
              <a:rPr lang="en-US" b="1" dirty="0" smtClean="0">
                <a:latin typeface="Copperplate Gothic Bold" pitchFamily="34" charset="0"/>
              </a:rPr>
              <a:t> to moderate hypoglycemia:   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-It is usually relived by 15 gm glucose or equivalent </a:t>
            </a:r>
            <a:r>
              <a:rPr lang="en-US" dirty="0" smtClean="0">
                <a:latin typeface="Copperplate Gothic Bold" pitchFamily="34" charset="0"/>
              </a:rPr>
              <a:t>food. </a:t>
            </a:r>
            <a:r>
              <a:rPr lang="en-US" dirty="0" smtClean="0">
                <a:latin typeface="Copperplate Gothic Bold" pitchFamily="34" charset="0"/>
              </a:rPr>
              <a:t>A glass of soft drink, or fruit juice.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-The food/drink is repeated every 15 minutes until  the patient is stable.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 -If this has been repeated 3 times, consider I/V glucose</a:t>
            </a:r>
          </a:p>
          <a:p>
            <a:endParaRPr lang="en-US" sz="2800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33046"/>
            <a:ext cx="10944664" cy="1772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TREATMENT 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of</a:t>
            </a:r>
            <a:b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pperplate Gothic Bold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pperplate Gothic Bold" pitchFamily="34" charset="0"/>
              </a:rPr>
              <a:t>hypoglycaemia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05575"/>
            <a:ext cx="10958732" cy="3868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latin typeface="Copperplate Gothic Bold" pitchFamily="34" charset="0"/>
              </a:rPr>
              <a:t>b.Severe</a:t>
            </a:r>
            <a:r>
              <a:rPr lang="en-US" b="1" dirty="0" smtClean="0">
                <a:latin typeface="Copperplate Gothic Bold" pitchFamily="34" charset="0"/>
              </a:rPr>
              <a:t> hypoglycemia:</a:t>
            </a:r>
            <a:endParaRPr lang="en-US" dirty="0" smtClean="0">
              <a:latin typeface="Copperplate Gothic Bold" pitchFamily="34" charset="0"/>
            </a:endParaRPr>
          </a:p>
          <a:p>
            <a:pPr lvl="0"/>
            <a:r>
              <a:rPr lang="en-US" dirty="0" smtClean="0">
                <a:latin typeface="Copperplate Gothic Bold" pitchFamily="34" charset="0"/>
              </a:rPr>
              <a:t> - If patient is unconscious or very aggressive or nil by mouth, </a:t>
            </a:r>
            <a:r>
              <a:rPr lang="en-US" dirty="0" err="1" smtClean="0">
                <a:latin typeface="Copperplate Gothic Bold" pitchFamily="34" charset="0"/>
              </a:rPr>
              <a:t>parenteral</a:t>
            </a:r>
            <a:r>
              <a:rPr lang="en-US" dirty="0" smtClean="0">
                <a:latin typeface="Copperplate Gothic Bold" pitchFamily="34" charset="0"/>
              </a:rPr>
              <a:t> treatment is required: </a:t>
            </a:r>
          </a:p>
          <a:p>
            <a:pPr lvl="1"/>
            <a:r>
              <a:rPr lang="en-US" sz="2400" dirty="0" smtClean="0">
                <a:latin typeface="Copperplate Gothic Bold" pitchFamily="34" charset="0"/>
              </a:rPr>
              <a:t>IV 75 </a:t>
            </a:r>
            <a:r>
              <a:rPr lang="en-US" sz="2400" dirty="0" err="1" smtClean="0">
                <a:latin typeface="Copperplate Gothic Bold" pitchFamily="34" charset="0"/>
              </a:rPr>
              <a:t>mL</a:t>
            </a:r>
            <a:r>
              <a:rPr lang="en-US" sz="2400" dirty="0" smtClean="0">
                <a:latin typeface="Copperplate Gothic Bold" pitchFamily="34" charset="0"/>
              </a:rPr>
              <a:t> 20% dextrose over 15 </a:t>
            </a:r>
            <a:r>
              <a:rPr lang="en-US" sz="2400" dirty="0" err="1" smtClean="0">
                <a:latin typeface="Copperplate Gothic Bold" pitchFamily="34" charset="0"/>
              </a:rPr>
              <a:t>mins</a:t>
            </a:r>
            <a:r>
              <a:rPr lang="en-US" sz="2400" dirty="0" smtClean="0">
                <a:latin typeface="Copperplate Gothic Bold" pitchFamily="34" charset="0"/>
              </a:rPr>
              <a:t> </a:t>
            </a:r>
          </a:p>
          <a:p>
            <a:pPr lvl="1"/>
            <a:r>
              <a:rPr lang="en-US" sz="2400" dirty="0" smtClean="0">
                <a:latin typeface="Copperplate Gothic Bold" pitchFamily="34" charset="0"/>
              </a:rPr>
              <a:t>IV 150 </a:t>
            </a:r>
            <a:r>
              <a:rPr lang="en-US" sz="2400" dirty="0" err="1" smtClean="0">
                <a:latin typeface="Copperplate Gothic Bold" pitchFamily="34" charset="0"/>
              </a:rPr>
              <a:t>mL</a:t>
            </a:r>
            <a:r>
              <a:rPr lang="en-US" sz="2400" dirty="0" smtClean="0">
                <a:latin typeface="Copperplate Gothic Bold" pitchFamily="34" charset="0"/>
              </a:rPr>
              <a:t> 10% dextrose over 15 </a:t>
            </a:r>
            <a:r>
              <a:rPr lang="en-US" sz="2400" dirty="0" err="1" smtClean="0">
                <a:latin typeface="Copperplate Gothic Bold" pitchFamily="34" charset="0"/>
              </a:rPr>
              <a:t>mins</a:t>
            </a:r>
            <a:r>
              <a:rPr lang="en-US" sz="2400" dirty="0" smtClean="0">
                <a:latin typeface="Copperplate Gothic Bold" pitchFamily="34" charset="0"/>
              </a:rPr>
              <a:t> </a:t>
            </a:r>
          </a:p>
          <a:p>
            <a:pPr lvl="1"/>
            <a:r>
              <a:rPr lang="en-US" sz="2400" dirty="0" smtClean="0">
                <a:latin typeface="Copperplate Gothic Bold" pitchFamily="34" charset="0"/>
              </a:rPr>
              <a:t>IM glucagon (1 mg) – may be ineffective in undernourished people, severe liver disease and in repeated </a:t>
            </a:r>
            <a:r>
              <a:rPr lang="en-US" sz="2400" dirty="0" err="1" smtClean="0">
                <a:latin typeface="Copperplate Gothic Bold" pitchFamily="34" charset="0"/>
              </a:rPr>
              <a:t>hypoglycaemia</a:t>
            </a:r>
            <a:endParaRPr lang="en-US" sz="2400" dirty="0" smtClean="0">
              <a:latin typeface="Copperplate Gothic Bold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618978"/>
            <a:ext cx="10944664" cy="17865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REDUCING FUTURE RISK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 OF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HYPOGLYCAEMIA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58733" cy="381234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opperplate Gothic Bold" pitchFamily="34" charset="0"/>
              </a:rPr>
              <a:t>Education – risk factors and treatment of hypoglycemia.</a:t>
            </a:r>
          </a:p>
          <a:p>
            <a:pPr algn="just"/>
            <a:endParaRPr lang="en-US" dirty="0" smtClean="0">
              <a:latin typeface="Copperplate Gothic Bold" pitchFamily="34" charset="0"/>
            </a:endParaRPr>
          </a:p>
          <a:p>
            <a:pPr algn="just"/>
            <a:r>
              <a:rPr lang="en-US" dirty="0" smtClean="0">
                <a:latin typeface="Copperplate Gothic Bold" pitchFamily="34" charset="0"/>
              </a:rPr>
              <a:t>Continuous glucose monitoring is recommended for patients with level 3 hypoglycemia, recurrent hypoglycemia or patients with impaired awareness of hypoglycemia</a:t>
            </a:r>
            <a:r>
              <a:rPr lang="en-US" sz="2800" dirty="0" smtClean="0">
                <a:latin typeface="Copperplate Gothic Bold" pitchFamily="34" charset="0"/>
              </a:rPr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47114"/>
            <a:ext cx="10944664" cy="17443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Discharge Planning 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&amp; 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diabetic education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47777"/>
            <a:ext cx="10972800" cy="379827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1.Diabetes service is contacted for all patients new to SC insulin. </a:t>
            </a:r>
          </a:p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2.Discharge planning is initiated when recovery from acute illness. </a:t>
            </a:r>
          </a:p>
          <a:p>
            <a:pPr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3.Arrange Early Follow up. </a:t>
            </a:r>
          </a:p>
          <a:p>
            <a:endParaRPr lang="en-US" sz="3200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618978"/>
            <a:ext cx="10944665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Global trend</a:t>
            </a:r>
            <a:endParaRPr lang="en-US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47777"/>
            <a:ext cx="10958733" cy="381234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Total number of diabetic people nearly 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537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 million.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Every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10 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seconds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2 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people develop diabetes.</a:t>
            </a:r>
            <a:endParaRPr lang="en-US" sz="9600" dirty="0" smtClean="0">
              <a:solidFill>
                <a:schemeClr val="tx1"/>
              </a:solidFill>
              <a:latin typeface="Copperplate Gothic Bold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10.5  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% of adult population (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20-79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 years)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</a:p>
          <a:p>
            <a:pPr algn="just"/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7</a:t>
            </a:r>
            <a:r>
              <a:rPr lang="en-US" sz="9600" b="1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th</a:t>
            </a:r>
            <a:r>
              <a:rPr lang="en-US" sz="9600" dirty="0" smtClean="0">
                <a:latin typeface="Copperplate Gothic Bold" pitchFamily="34" charset="0"/>
              </a:rPr>
              <a:t> leading cause of death.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Diabetes kills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1 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person in every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8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 second.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10 % </a:t>
            </a:r>
            <a:r>
              <a:rPr lang="en-US" sz="9600" dirty="0" smtClean="0">
                <a:latin typeface="Copperplate Gothic Bold" pitchFamily="34" charset="0"/>
                <a:cs typeface="Arial" pitchFamily="34" charset="0"/>
              </a:rPr>
              <a:t>of global health expenditure. </a:t>
            </a:r>
          </a:p>
          <a:p>
            <a:pPr algn="just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 By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 2030 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it will be projected to </a:t>
            </a:r>
            <a:r>
              <a:rPr lang="en-US" sz="9600" dirty="0" smtClean="0">
                <a:solidFill>
                  <a:srgbClr val="FF0000"/>
                </a:solidFill>
                <a:latin typeface="Copperplate Gothic Bold" pitchFamily="34" charset="0"/>
              </a:rPr>
              <a:t>643 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million and By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2045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 it will be projected to  </a:t>
            </a:r>
            <a:r>
              <a:rPr lang="en-US" sz="9600" b="1" dirty="0" smtClean="0">
                <a:solidFill>
                  <a:srgbClr val="FF0000"/>
                </a:solidFill>
                <a:latin typeface="Copperplate Gothic Bold" pitchFamily="34" charset="0"/>
              </a:rPr>
              <a:t>783 </a:t>
            </a:r>
            <a:r>
              <a:rPr lang="en-US" sz="9600" dirty="0" smtClean="0">
                <a:solidFill>
                  <a:schemeClr val="tx1"/>
                </a:solidFill>
                <a:latin typeface="Copperplate Gothic Bold" pitchFamily="34" charset="0"/>
              </a:rPr>
              <a:t>million.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633046"/>
            <a:ext cx="10916528" cy="1772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Discharge Planning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 &amp; 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diabetic education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47778"/>
            <a:ext cx="10958732" cy="378421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3.Level of understanding related to diagnosis of diabetes , SMBG and explanation of home blood glucose target.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4.Definition, recognition, treatment and prevention of hyperglycemia and hypoglycemia.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5.Information on consisting eating patterns.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6.Insulin dose adjustment.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7.Proper use of insulin syringe.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30596" cy="1814733"/>
          </a:xfrm>
        </p:spPr>
        <p:txBody>
          <a:bodyPr/>
          <a:lstStyle/>
          <a:p>
            <a:r>
              <a:rPr lang="en-US" b="1" dirty="0" smtClean="0">
                <a:latin typeface="Copperplate Gothic Bold" pitchFamily="34" charset="0"/>
              </a:rPr>
              <a:t>CONCLUSION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9" y="2405576"/>
            <a:ext cx="10930597" cy="382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1.Hyperglycaemia,hyopoglycaemia and glucose variability are unpleasant  and potentially </a:t>
            </a:r>
            <a:r>
              <a:rPr lang="en-US" dirty="0" err="1" smtClean="0">
                <a:latin typeface="Copperplate Gothic Bold" pitchFamily="34" charset="0"/>
              </a:rPr>
              <a:t>harmfull</a:t>
            </a:r>
            <a:r>
              <a:rPr lang="en-US" dirty="0" smtClean="0">
                <a:latin typeface="Copperplate Gothic Bold" pitchFamily="34" charset="0"/>
              </a:rPr>
              <a:t> and are associated with   adverse outcome.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2.Hyperglycemia in a hospital setting has to be addressed to increase morbidity and mortality, however strict </a:t>
            </a:r>
            <a:r>
              <a:rPr lang="en-US" dirty="0" err="1" smtClean="0">
                <a:latin typeface="Copperplate Gothic Bold" pitchFamily="34" charset="0"/>
              </a:rPr>
              <a:t>glycemic</a:t>
            </a:r>
            <a:r>
              <a:rPr lang="en-US" dirty="0" smtClean="0">
                <a:latin typeface="Copperplate Gothic Bold" pitchFamily="34" charset="0"/>
              </a:rPr>
              <a:t> targets should not be achieved to prevent hypoglycemia.</a:t>
            </a:r>
          </a:p>
          <a:p>
            <a:pPr marL="0" indent="0" algn="just">
              <a:buNone/>
            </a:pPr>
            <a:endParaRPr lang="en-US" sz="2800" dirty="0" smtClean="0">
              <a:latin typeface="Copperplate Gothic Bold" pitchFamily="34" charset="0"/>
            </a:endParaRPr>
          </a:p>
          <a:p>
            <a:pPr algn="just"/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9" y="618978"/>
            <a:ext cx="10958732" cy="1842868"/>
          </a:xfrm>
        </p:spPr>
        <p:txBody>
          <a:bodyPr/>
          <a:lstStyle/>
          <a:p>
            <a:r>
              <a:rPr lang="en-US" b="1" dirty="0" smtClean="0">
                <a:latin typeface="Copperplate Gothic Bold" pitchFamily="34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556931"/>
            <a:ext cx="10958733" cy="37031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2.In patients admitted with acute complications of diabetes mellitus, hyperglycemia as well as metabolic effects such as </a:t>
            </a:r>
            <a:r>
              <a:rPr lang="en-US" dirty="0" err="1" smtClean="0">
                <a:latin typeface="Copperplate Gothic Bold" pitchFamily="34" charset="0"/>
              </a:rPr>
              <a:t>hyperketonemia,metabolic</a:t>
            </a:r>
            <a:r>
              <a:rPr lang="en-US" dirty="0" smtClean="0">
                <a:latin typeface="Copperplate Gothic Bold" pitchFamily="34" charset="0"/>
              </a:rPr>
              <a:t> acidosis and </a:t>
            </a:r>
            <a:r>
              <a:rPr lang="en-US" dirty="0" err="1" smtClean="0">
                <a:latin typeface="Copperplate Gothic Bold" pitchFamily="34" charset="0"/>
              </a:rPr>
              <a:t>hyperkalemi</a:t>
            </a:r>
            <a:r>
              <a:rPr lang="en-US" dirty="0" smtClean="0">
                <a:latin typeface="Copperplate Gothic Bold" pitchFamily="34" charset="0"/>
              </a:rPr>
              <a:t> or </a:t>
            </a:r>
            <a:r>
              <a:rPr lang="en-US" dirty="0" err="1" smtClean="0">
                <a:latin typeface="Copperplate Gothic Bold" pitchFamily="34" charset="0"/>
              </a:rPr>
              <a:t>hypokalemia</a:t>
            </a:r>
            <a:r>
              <a:rPr lang="en-US" dirty="0" smtClean="0">
                <a:latin typeface="Copperplate Gothic Bold" pitchFamily="34" charset="0"/>
              </a:rPr>
              <a:t> has to be corrected. </a:t>
            </a:r>
          </a:p>
          <a:p>
            <a:pPr algn="just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4.Identification and careful management of people with diabetes and </a:t>
            </a:r>
            <a:r>
              <a:rPr lang="en-US" dirty="0" err="1" smtClean="0">
                <a:latin typeface="Copperplate Gothic Bold" pitchFamily="34" charset="0"/>
              </a:rPr>
              <a:t>dysglycaemia</a:t>
            </a:r>
            <a:r>
              <a:rPr lang="en-US" dirty="0" smtClean="0">
                <a:latin typeface="Copperplate Gothic Bold" pitchFamily="34" charset="0"/>
              </a:rPr>
              <a:t> during hospitalization has direct and immediate benefits.</a:t>
            </a:r>
          </a:p>
          <a:p>
            <a:pPr algn="just">
              <a:buNone/>
            </a:pPr>
            <a:endParaRPr lang="en-US" sz="2800" dirty="0" smtClean="0">
              <a:latin typeface="Copperplate Gothic Bold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618978"/>
            <a:ext cx="10958732" cy="1772530"/>
          </a:xfrm>
        </p:spPr>
        <p:txBody>
          <a:bodyPr/>
          <a:lstStyle/>
          <a:p>
            <a:r>
              <a:rPr lang="en-US" b="1" dirty="0" smtClean="0">
                <a:latin typeface="Copperplate Gothic Bold" pitchFamily="34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61846"/>
            <a:ext cx="10944665" cy="37701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>
                <a:latin typeface="Copperplate Gothic Bold" pitchFamily="34" charset="0"/>
              </a:rPr>
              <a:t>5.In hospitalized patients with diabetes mellitus, patients should be </a:t>
            </a:r>
            <a:r>
              <a:rPr lang="en-US" dirty="0" err="1" smtClean="0">
                <a:latin typeface="Copperplate Gothic Bold" pitchFamily="34" charset="0"/>
              </a:rPr>
              <a:t>counselled</a:t>
            </a:r>
            <a:r>
              <a:rPr lang="en-US" dirty="0" smtClean="0">
                <a:latin typeface="Copperplate Gothic Bold" pitchFamily="34" charset="0"/>
              </a:rPr>
              <a:t> about their lifestyle, pharmacological management and possible complications with their prevention and treatment.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5" descr="thank-you-lettering-with-curls_1262-696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607" b="7607"/>
          <a:stretch>
            <a:fillRect/>
          </a:stretch>
        </p:blipFill>
        <p:spPr>
          <a:xfrm>
            <a:off x="624114" y="624114"/>
            <a:ext cx="11001828" cy="5587999"/>
          </a:xfrm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-3274484" y="18843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-3088217" y="16462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30596" cy="1786597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Bangladesh trend</a:t>
            </a:r>
            <a:endParaRPr lang="en-US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19643"/>
            <a:ext cx="10944665" cy="381234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Total number of diabetic people nearly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13.1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million.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14.2 %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of adult population (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20-79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years).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position in the world now a day. 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1 in 6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birth is affected in mother with high blood glucose.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By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2045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it will be projected to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7</a:t>
            </a:r>
            <a:r>
              <a:rPr lang="en-US" b="1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position with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22.3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million people.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so it  is burning and alarming issue.</a:t>
            </a:r>
          </a:p>
          <a:p>
            <a:endParaRPr lang="en-US" sz="2800" b="1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590843"/>
            <a:ext cx="10972800" cy="184286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pperplate Gothic Bold" pitchFamily="34" charset="0"/>
              </a:rPr>
              <a:t>Categories of patients with </a:t>
            </a:r>
            <a:r>
              <a:rPr lang="en-US" sz="4000" b="1" dirty="0" err="1" smtClean="0">
                <a:latin typeface="Copperplate Gothic Bold" pitchFamily="34" charset="0"/>
              </a:rPr>
              <a:t>dysglycaemia</a:t>
            </a:r>
            <a:r>
              <a:rPr lang="en-US" sz="4000" b="1" dirty="0" smtClean="0">
                <a:latin typeface="Copperplate Gothic Bold" pitchFamily="34" charset="0"/>
              </a:rPr>
              <a:t> </a:t>
            </a:r>
            <a:r>
              <a:rPr lang="en-US" b="1" dirty="0" smtClean="0">
                <a:latin typeface="Copperplate Gothic Bold" pitchFamily="34" charset="0"/>
              </a:rPr>
              <a:t/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setting</a:t>
            </a:r>
            <a:endParaRPr lang="en-US" b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419643"/>
            <a:ext cx="10958733" cy="381234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1.Previously known diabetes mellitus.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2.Previously not known diabetes mellitus but have diabetes. 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3.Newly </a:t>
            </a:r>
            <a:r>
              <a:rPr lang="en-US" dirty="0" err="1" smtClean="0">
                <a:latin typeface="Copperplate Gothic Bold" pitchFamily="34" charset="0"/>
              </a:rPr>
              <a:t>diagonosed</a:t>
            </a:r>
            <a:r>
              <a:rPr lang="en-US" dirty="0" smtClean="0">
                <a:latin typeface="Copperplate Gothic Bold" pitchFamily="34" charset="0"/>
              </a:rPr>
              <a:t> diabetes mellitus.</a:t>
            </a: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4.Stress </a:t>
            </a:r>
            <a:r>
              <a:rPr lang="en-US" dirty="0" err="1" smtClean="0">
                <a:latin typeface="Copperplate Gothic Bold" pitchFamily="34" charset="0"/>
              </a:rPr>
              <a:t>hyperglycaemia</a:t>
            </a:r>
            <a:r>
              <a:rPr lang="en-US" dirty="0" smtClean="0">
                <a:latin typeface="Copperplate Gothic Bold" pitchFamily="34" charset="0"/>
              </a:rPr>
              <a:t>.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04911"/>
            <a:ext cx="10944664" cy="18147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Diabetes patients </a:t>
            </a:r>
            <a:r>
              <a:rPr lang="en-US" b="1" dirty="0" smtClean="0">
                <a:latin typeface="Copperplate Gothic Bold" pitchFamily="34" charset="0"/>
              </a:rPr>
              <a:t/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in 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b="1" dirty="0" smtClean="0">
                <a:latin typeface="Copperplate Gothic Bold" pitchFamily="34" charset="0"/>
              </a:rPr>
              <a:t>hospital </a:t>
            </a:r>
            <a:r>
              <a:rPr lang="en-US" b="1" dirty="0" smtClean="0">
                <a:latin typeface="Copperplate Gothic Bold" pitchFamily="34" charset="0"/>
              </a:rPr>
              <a:t>setting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433711"/>
            <a:ext cx="10944665" cy="379827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Dysglycaemia</a:t>
            </a:r>
            <a:r>
              <a:rPr lang="en-US" dirty="0" smtClean="0">
                <a:latin typeface="Copperplate Gothic Bold" pitchFamily="34" charset="0"/>
              </a:rPr>
              <a:t> in hospitalized patients is  associated with- </a:t>
            </a:r>
          </a:p>
          <a:p>
            <a:pPr lvl="1">
              <a:buNone/>
            </a:pPr>
            <a:r>
              <a:rPr lang="en-US" sz="2400" dirty="0" smtClean="0">
                <a:latin typeface="Copperplate Gothic Bold" pitchFamily="34" charset="0"/>
              </a:rPr>
              <a:t>1.increased </a:t>
            </a:r>
            <a:r>
              <a:rPr lang="en-US" sz="2400" dirty="0" smtClean="0">
                <a:latin typeface="Copperplate Gothic Bold" pitchFamily="34" charset="0"/>
              </a:rPr>
              <a:t>rate of infection.</a:t>
            </a:r>
          </a:p>
          <a:p>
            <a:pPr lvl="1">
              <a:buNone/>
            </a:pPr>
            <a:r>
              <a:rPr lang="en-US" sz="2400" dirty="0" smtClean="0">
                <a:latin typeface="Copperplate Gothic Bold" pitchFamily="34" charset="0"/>
              </a:rPr>
              <a:t>2.longer hospital </a:t>
            </a:r>
            <a:r>
              <a:rPr lang="en-US" sz="2400" dirty="0" smtClean="0">
                <a:latin typeface="Copperplate Gothic Bold" pitchFamily="34" charset="0"/>
              </a:rPr>
              <a:t>stay.</a:t>
            </a:r>
            <a:endParaRPr lang="en-US" sz="2400" dirty="0" smtClean="0">
              <a:latin typeface="Copperplate Gothic Bold" pitchFamily="34" charset="0"/>
            </a:endParaRPr>
          </a:p>
          <a:p>
            <a:pPr lvl="1">
              <a:buNone/>
            </a:pPr>
            <a:r>
              <a:rPr lang="en-US" sz="2400" dirty="0" smtClean="0">
                <a:latin typeface="Copperplate Gothic Bold" pitchFamily="34" charset="0"/>
              </a:rPr>
              <a:t>3.increased risk of morbidity and mortality.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pperplate Gothic Bold" pitchFamily="34" charset="0"/>
              </a:rPr>
              <a:t>Single  Blood Glucose 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&gt;12.2 m mol/l </a:t>
            </a:r>
            <a:r>
              <a:rPr lang="en-US" dirty="0" smtClean="0">
                <a:latin typeface="Copperplate Gothic Bold" pitchFamily="34" charset="0"/>
              </a:rPr>
              <a:t>results in 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5.8</a:t>
            </a:r>
            <a:r>
              <a:rPr lang="en-US" dirty="0" smtClean="0">
                <a:latin typeface="Copperplate Gothic Bold" pitchFamily="34" charset="0"/>
              </a:rPr>
              <a:t> times increase in </a:t>
            </a:r>
            <a:r>
              <a:rPr lang="en-US" dirty="0" err="1" smtClean="0">
                <a:latin typeface="Copperplate Gothic Bold" pitchFamily="34" charset="0"/>
              </a:rPr>
              <a:t>nosocomial</a:t>
            </a:r>
            <a:r>
              <a:rPr lang="en-US" dirty="0" smtClean="0">
                <a:latin typeface="Copperplate Gothic Bold" pitchFamily="34" charset="0"/>
              </a:rPr>
              <a:t> infection rate.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persistent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err="1" smtClean="0">
                <a:latin typeface="Copperplate Gothic Bold" pitchFamily="34" charset="0"/>
              </a:rPr>
              <a:t>hyperglyacemia</a:t>
            </a:r>
            <a:r>
              <a:rPr lang="en-US" dirty="0" smtClean="0">
                <a:latin typeface="Copperplate Gothic Bold" pitchFamily="34" charset="0"/>
              </a:rPr>
              <a:t> for 2 hours or more results in impaired WBC function for weeks.</a:t>
            </a:r>
          </a:p>
          <a:p>
            <a:pPr lvl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618978"/>
            <a:ext cx="10944664" cy="18006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Effects of Blood Glucose</a:t>
            </a:r>
            <a:b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&gt;11.1 m mol/l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419643"/>
            <a:ext cx="10972800" cy="381234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1.Reduced Intravascular </a:t>
            </a:r>
            <a:r>
              <a:rPr lang="en-US" dirty="0" smtClean="0">
                <a:latin typeface="Copperplate Gothic Bold" pitchFamily="34" charset="0"/>
              </a:rPr>
              <a:t>Volume.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2.Dehydration.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3.Electrolyte  </a:t>
            </a:r>
            <a:r>
              <a:rPr lang="en-US" dirty="0" smtClean="0">
                <a:latin typeface="Copperplate Gothic Bold" pitchFamily="34" charset="0"/>
              </a:rPr>
              <a:t>imbalance.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4.Impaired WBC </a:t>
            </a:r>
            <a:r>
              <a:rPr lang="en-US" dirty="0" smtClean="0">
                <a:latin typeface="Copperplate Gothic Bold" pitchFamily="34" charset="0"/>
              </a:rPr>
              <a:t>Function.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5.Immunoglobulin </a:t>
            </a:r>
            <a:r>
              <a:rPr lang="en-US" dirty="0" smtClean="0">
                <a:latin typeface="Copperplate Gothic Bold" pitchFamily="34" charset="0"/>
              </a:rPr>
              <a:t>Inactivation.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6.Complement </a:t>
            </a:r>
            <a:r>
              <a:rPr lang="en-US" dirty="0" smtClean="0">
                <a:latin typeface="Copperplate Gothic Bold" pitchFamily="34" charset="0"/>
              </a:rPr>
              <a:t>Disabling.</a:t>
            </a:r>
            <a:endParaRPr lang="en-US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dirty="0" smtClean="0">
                <a:latin typeface="Copperplate Gothic Bold" pitchFamily="34" charset="0"/>
              </a:rPr>
              <a:t>7.Increased </a:t>
            </a:r>
            <a:r>
              <a:rPr lang="en-US" dirty="0" err="1" smtClean="0">
                <a:latin typeface="Copperplate Gothic Bold" pitchFamily="34" charset="0"/>
              </a:rPr>
              <a:t>Collagenase</a:t>
            </a:r>
            <a:r>
              <a:rPr lang="en-US" dirty="0" smtClean="0">
                <a:latin typeface="Copperplate Gothic Bold" pitchFamily="34" charset="0"/>
              </a:rPr>
              <a:t>  and Decreased </a:t>
            </a:r>
            <a:r>
              <a:rPr lang="en-US" dirty="0" smtClean="0">
                <a:latin typeface="Copperplate Gothic Bold" pitchFamily="34" charset="0"/>
              </a:rPr>
              <a:t>Wound </a:t>
            </a:r>
            <a:r>
              <a:rPr lang="en-US" dirty="0" smtClean="0">
                <a:latin typeface="Copperplate Gothic Bold" pitchFamily="34" charset="0"/>
              </a:rPr>
              <a:t>Collagen.</a:t>
            </a:r>
            <a:endParaRPr lang="en-US" dirty="0" smtClean="0">
              <a:latin typeface="Copperplate Gothic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3830</TotalTime>
  <Words>2649</Words>
  <Application>Microsoft Office PowerPoint</Application>
  <PresentationFormat>Custom</PresentationFormat>
  <Paragraphs>362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Organic</vt:lpstr>
      <vt:lpstr>Welcome to all  to  weekly sientific seminar</vt:lpstr>
      <vt:lpstr> TOPIC </vt:lpstr>
      <vt:lpstr>  SPEAKER</vt:lpstr>
      <vt:lpstr>epidemiology</vt:lpstr>
      <vt:lpstr>Global trend</vt:lpstr>
      <vt:lpstr>Bangladesh trend</vt:lpstr>
      <vt:lpstr>Categories of patients with dysglycaemia  in  hospital setting</vt:lpstr>
      <vt:lpstr>Diabetes patients  in  hospital setting</vt:lpstr>
      <vt:lpstr>Effects of Blood Glucose  &gt;11.1 m mol/l</vt:lpstr>
      <vt:lpstr>Pathogenesis of hyperglycaemia  in  hospital setting</vt:lpstr>
      <vt:lpstr>Slide 11</vt:lpstr>
      <vt:lpstr>GLUCOSE ABNORMALITIES  in   hospital setting</vt:lpstr>
      <vt:lpstr>Diagnosis of GLUCOSE ABNORMALITIES  in   hospital setting</vt:lpstr>
      <vt:lpstr>GOALS OF MANAGEMENT  IN   hospital setting</vt:lpstr>
      <vt:lpstr>GLYCAEMIC TARGET  IN  hospital setting</vt:lpstr>
      <vt:lpstr>Principles of management of diabete  in   hospital setting</vt:lpstr>
      <vt:lpstr>Feedings  in   hospital setting</vt:lpstr>
      <vt:lpstr>ENTERAL FEEDING   in   hospital setting</vt:lpstr>
      <vt:lpstr>PARENTERAL FEEDING in  hospital setting</vt:lpstr>
      <vt:lpstr>GLUCOSE LOWERING TREATMENTS IN  hospital setting </vt:lpstr>
      <vt:lpstr>GLUCOSE LOWERING TREATMENTS IN  hospital setting </vt:lpstr>
      <vt:lpstr>Insulin  in  hospital setting</vt:lpstr>
      <vt:lpstr> Insulin  in  hospital setting</vt:lpstr>
      <vt:lpstr>Insulin  in  hospital setting</vt:lpstr>
      <vt:lpstr>GLUCOSE MONITORING in hospital setting</vt:lpstr>
      <vt:lpstr>GLUCOSE MONITORING methods in hospital setting</vt:lpstr>
      <vt:lpstr>Treatmrnt In  CRITICAL CARE SETTING</vt:lpstr>
      <vt:lpstr>Treatmrnt  in NONCRITICAL CARE SETTING</vt:lpstr>
      <vt:lpstr>Treatmrnt  in NONCRITICAL CARE SETTING</vt:lpstr>
      <vt:lpstr>Diabetic ketoacidosis</vt:lpstr>
      <vt:lpstr>HYPERGLYCEMIC HYPEROSMOLAR STATE</vt:lpstr>
      <vt:lpstr>Slide 32</vt:lpstr>
      <vt:lpstr>Sick day management</vt:lpstr>
      <vt:lpstr>CKD patients  with  diabetes</vt:lpstr>
      <vt:lpstr> CKD patients  with  diabetes</vt:lpstr>
      <vt:lpstr>Cld patients  with  diabetes</vt:lpstr>
      <vt:lpstr>Diabetes and surgery</vt:lpstr>
      <vt:lpstr>Diabetes and surgery</vt:lpstr>
      <vt:lpstr> Transition  From  IV Insulin to SC Insulin </vt:lpstr>
      <vt:lpstr>Transitioning  From  iv insulin to sc Insulin</vt:lpstr>
      <vt:lpstr>Transitioning  From  iv insulin to sc Insulin</vt:lpstr>
      <vt:lpstr>Calculating the SC Insulin Dose after iv insulin</vt:lpstr>
      <vt:lpstr>Transitioning  From  iv insulin to sc Insulin</vt:lpstr>
      <vt:lpstr>HYPOGLYCEMIA</vt:lpstr>
      <vt:lpstr>Causes hypoglycaemia  in hospital hypoglycemia </vt:lpstr>
      <vt:lpstr>TREATMENT  of  hypoglycaemia</vt:lpstr>
      <vt:lpstr>TREATMENT  of  hypoglycaemia</vt:lpstr>
      <vt:lpstr>REDUCING FUTURE RISK  OF  HYPOGLYCAEMIA</vt:lpstr>
      <vt:lpstr>Discharge Planning  &amp;  diabetic education </vt:lpstr>
      <vt:lpstr> Discharge Planning  &amp;  diabetic education </vt:lpstr>
      <vt:lpstr>CONCLUSION</vt:lpstr>
      <vt:lpstr>CONCLUSION</vt:lpstr>
      <vt:lpstr>CONCLUSION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hypertension in special situation</dc:title>
  <dc:creator>hp</dc:creator>
  <cp:lastModifiedBy>user</cp:lastModifiedBy>
  <cp:revision>453</cp:revision>
  <dcterms:created xsi:type="dcterms:W3CDTF">2018-11-20T15:45:32Z</dcterms:created>
  <dcterms:modified xsi:type="dcterms:W3CDTF">2024-11-11T04:51:27Z</dcterms:modified>
</cp:coreProperties>
</file>